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8" r:id="rId2"/>
    <p:sldId id="329" r:id="rId3"/>
    <p:sldId id="332" r:id="rId4"/>
    <p:sldId id="334" r:id="rId5"/>
    <p:sldId id="367" r:id="rId6"/>
    <p:sldId id="380" r:id="rId7"/>
    <p:sldId id="360" r:id="rId8"/>
    <p:sldId id="335" r:id="rId9"/>
    <p:sldId id="368" r:id="rId10"/>
    <p:sldId id="375" r:id="rId11"/>
    <p:sldId id="361" r:id="rId12"/>
    <p:sldId id="362" r:id="rId13"/>
    <p:sldId id="369" r:id="rId14"/>
    <p:sldId id="336" r:id="rId15"/>
    <p:sldId id="379" r:id="rId16"/>
    <p:sldId id="365" r:id="rId17"/>
    <p:sldId id="357" r:id="rId18"/>
    <p:sldId id="338" r:id="rId19"/>
    <p:sldId id="388" r:id="rId20"/>
    <p:sldId id="341" r:id="rId21"/>
    <p:sldId id="371" r:id="rId22"/>
    <p:sldId id="386" r:id="rId23"/>
    <p:sldId id="387" r:id="rId24"/>
    <p:sldId id="342" r:id="rId25"/>
    <p:sldId id="366" r:id="rId26"/>
    <p:sldId id="385" r:id="rId27"/>
    <p:sldId id="372" r:id="rId28"/>
    <p:sldId id="373" r:id="rId29"/>
    <p:sldId id="374" r:id="rId30"/>
  </p:sldIdLst>
  <p:sldSz cx="12192000" cy="6858000"/>
  <p:notesSz cx="6858000" cy="9144000"/>
  <p:defaultTextStyle>
    <a:defPPr>
      <a:defRPr lang="ru"/>
    </a:defPPr>
    <a:lvl1pPr marL="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0A5"/>
    <a:srgbClr val="FF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7"/>
    <p:restoredTop sz="94621"/>
  </p:normalViewPr>
  <p:slideViewPr>
    <p:cSldViewPr>
      <p:cViewPr varScale="1">
        <p:scale>
          <a:sx n="79" d="100"/>
          <a:sy n="79" d="100"/>
        </p:scale>
        <p:origin x="4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Лист4!$C$17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Лист4!$D$16:$I$16</c:f>
              <c:strCache>
                <c:ptCount val="6"/>
                <c:pt idx="0">
                  <c:v>Q3 2019</c:v>
                </c:pt>
                <c:pt idx="1">
                  <c:v>Q4 2019</c:v>
                </c:pt>
                <c:pt idx="2">
                  <c:v>Q1 2020</c:v>
                </c:pt>
                <c:pt idx="3">
                  <c:v>Q2 2020</c:v>
                </c:pt>
                <c:pt idx="4">
                  <c:v>Q3 2020</c:v>
                </c:pt>
                <c:pt idx="5">
                  <c:v>Q4 2020</c:v>
                </c:pt>
              </c:strCache>
            </c:strRef>
          </c:cat>
          <c:val>
            <c:numRef>
              <c:f>Лист4!$D$17:$I$17</c:f>
              <c:numCache>
                <c:formatCode>General</c:formatCode>
                <c:ptCount val="6"/>
                <c:pt idx="0">
                  <c:v>-0.9</c:v>
                </c:pt>
                <c:pt idx="1">
                  <c:v>-0.7</c:v>
                </c:pt>
                <c:pt idx="2">
                  <c:v>-0.9</c:v>
                </c:pt>
                <c:pt idx="3">
                  <c:v>-3.2</c:v>
                </c:pt>
                <c:pt idx="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CE-5547-87CA-0CB5CDE49022}"/>
            </c:ext>
          </c:extLst>
        </c:ser>
        <c:ser>
          <c:idx val="1"/>
          <c:order val="1"/>
          <c:tx>
            <c:strRef>
              <c:f>Лист4!$C$18</c:f>
              <c:strCache>
                <c:ptCount val="1"/>
                <c:pt idx="0">
                  <c:v>ЕС 27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Лист4!$D$16:$I$16</c:f>
              <c:strCache>
                <c:ptCount val="6"/>
                <c:pt idx="0">
                  <c:v>Q3 2019</c:v>
                </c:pt>
                <c:pt idx="1">
                  <c:v>Q4 2019</c:v>
                </c:pt>
                <c:pt idx="2">
                  <c:v>Q1 2020</c:v>
                </c:pt>
                <c:pt idx="3">
                  <c:v>Q2 2020</c:v>
                </c:pt>
                <c:pt idx="4">
                  <c:v>Q3 2020</c:v>
                </c:pt>
                <c:pt idx="5">
                  <c:v>Q4 2020</c:v>
                </c:pt>
              </c:strCache>
            </c:strRef>
          </c:cat>
          <c:val>
            <c:numRef>
              <c:f>Лист4!$D$18:$I$18</c:f>
              <c:numCache>
                <c:formatCode>General</c:formatCode>
                <c:ptCount val="6"/>
                <c:pt idx="0">
                  <c:v>0.3</c:v>
                </c:pt>
                <c:pt idx="1">
                  <c:v>0.1</c:v>
                </c:pt>
                <c:pt idx="2">
                  <c:v>-3.3</c:v>
                </c:pt>
                <c:pt idx="3">
                  <c:v>-11.2</c:v>
                </c:pt>
                <c:pt idx="4">
                  <c:v>11.6</c:v>
                </c:pt>
                <c:pt idx="5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CE-5547-87CA-0CB5CDE49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161952"/>
        <c:axId val="221153248"/>
      </c:lineChart>
      <c:catAx>
        <c:axId val="2211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21153248"/>
        <c:crosses val="autoZero"/>
        <c:auto val="1"/>
        <c:lblAlgn val="ctr"/>
        <c:lblOffset val="100"/>
        <c:tickMarkSkip val="1"/>
        <c:noMultiLvlLbl val="0"/>
      </c:catAx>
      <c:valAx>
        <c:axId val="2211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211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165-A84B-A669-5AB385317B1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5-A84B-A669-5AB385317B1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65-A84B-A669-5AB385317B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19841.5</c:v>
                </c:pt>
                <c:pt idx="1">
                  <c:v>69214</c:v>
                </c:pt>
                <c:pt idx="2">
                  <c:v>119049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A84B-A669-5AB385317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682480"/>
        <c:axId val="1933684128"/>
      </c:barChart>
      <c:catAx>
        <c:axId val="19336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684128"/>
        <c:crosses val="autoZero"/>
        <c:auto val="1"/>
        <c:lblAlgn val="ctr"/>
        <c:lblOffset val="100"/>
        <c:noMultiLvlLbl val="0"/>
      </c:catAx>
      <c:valAx>
        <c:axId val="193368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68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Лист1!$C$30:$C$33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Лист1!$E$5:$E$8</c:f>
              <c:numCache>
                <c:formatCode>0.00</c:formatCode>
                <c:ptCount val="4"/>
                <c:pt idx="0">
                  <c:v>14.157634854771784</c:v>
                </c:pt>
                <c:pt idx="1">
                  <c:v>14.97504409171076</c:v>
                </c:pt>
                <c:pt idx="2">
                  <c:v>18.799962574850301</c:v>
                </c:pt>
                <c:pt idx="3">
                  <c:v>23.485052698818272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3-C345-8BC6-8CC81FB5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502768"/>
        <c:axId val="165504416"/>
      </c:barChart>
      <c:catAx>
        <c:axId val="16550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5504416"/>
        <c:crosses val="autoZero"/>
        <c:auto val="1"/>
        <c:lblAlgn val="ctr"/>
        <c:lblOffset val="100"/>
        <c:noMultiLvlLbl val="0"/>
      </c:catAx>
      <c:valAx>
        <c:axId val="16550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55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Лист2!$C$5</c:f>
              <c:strCache>
                <c:ptCount val="1"/>
                <c:pt idx="0">
                  <c:v>Смартфоны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Лист2!$B$6:$B$11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Лист2!$C$6:$C$11</c:f>
              <c:numCache>
                <c:formatCode>General</c:formatCode>
                <c:ptCount val="6"/>
                <c:pt idx="0">
                  <c:v>2.5</c:v>
                </c:pt>
                <c:pt idx="1">
                  <c:v>2.7</c:v>
                </c:pt>
                <c:pt idx="2">
                  <c:v>2.9</c:v>
                </c:pt>
                <c:pt idx="3">
                  <c:v>3.2</c:v>
                </c:pt>
                <c:pt idx="4">
                  <c:v>3.5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9-0840-8F8A-D42E021C7D16}"/>
            </c:ext>
          </c:extLst>
        </c:ser>
        <c:ser>
          <c:idx val="1"/>
          <c:order val="1"/>
          <c:tx>
            <c:strRef>
              <c:f>Лист2!$D$5</c:f>
              <c:strCache>
                <c:ptCount val="1"/>
                <c:pt idx="0">
                  <c:v>Мобильные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Лист2!$B$6:$B$11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Лист2!$D$6:$D$11</c:f>
              <c:numCache>
                <c:formatCode>General</c:formatCode>
                <c:ptCount val="6"/>
                <c:pt idx="0">
                  <c:v>4.3</c:v>
                </c:pt>
                <c:pt idx="1">
                  <c:v>4.43</c:v>
                </c:pt>
                <c:pt idx="2">
                  <c:v>4.57</c:v>
                </c:pt>
                <c:pt idx="3">
                  <c:v>4.68</c:v>
                </c:pt>
                <c:pt idx="4">
                  <c:v>4.78</c:v>
                </c:pt>
                <c:pt idx="5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9-0840-8F8A-D42E021C7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220064"/>
        <c:axId val="220894224"/>
      </c:barChart>
      <c:catAx>
        <c:axId val="2212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20894224"/>
        <c:crosses val="autoZero"/>
        <c:auto val="1"/>
        <c:lblAlgn val="ctr"/>
        <c:lblOffset val="100"/>
        <c:noMultiLvlLbl val="0"/>
      </c:catAx>
      <c:valAx>
        <c:axId val="22089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2122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8151E-A6EB-4D26-84EC-5A926BC4DD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1F28AD-8227-4B21-891A-B2FE8998D865}">
      <dgm:prSet phldrT="[Текст]"/>
      <dgm:spPr>
        <a:solidFill>
          <a:srgbClr val="15B0A5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Карьерный рост, повышение дохода, увеличение влияния </a:t>
          </a:r>
          <a:endParaRPr lang="ru-RU" dirty="0"/>
        </a:p>
      </dgm:t>
    </dgm:pt>
    <dgm:pt modelId="{74863D93-AC8E-402D-B9B8-BE8BF5FA7B4F}" type="parTrans" cxnId="{747D447B-3B5B-4134-B052-216BA556F320}">
      <dgm:prSet/>
      <dgm:spPr/>
      <dgm:t>
        <a:bodyPr/>
        <a:lstStyle/>
        <a:p>
          <a:endParaRPr lang="ru-RU"/>
        </a:p>
      </dgm:t>
    </dgm:pt>
    <dgm:pt modelId="{6CE84FA2-20C1-46E1-B312-0F1FFF2D228B}" type="sibTrans" cxnId="{747D447B-3B5B-4134-B052-216BA556F32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BD7D5C7-07F4-4BF6-BC0B-AA899CBA5592}">
      <dgm:prSet phldrT="[Текст]"/>
      <dgm:spPr>
        <a:solidFill>
          <a:srgbClr val="15B0A5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Справедливость, вклад в решение больших проблем, автономия, </a:t>
          </a:r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развитие, </a:t>
          </a:r>
          <a:r>
            <a: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интересные коллеги, здоровье, </a:t>
          </a:r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жизненный </a:t>
          </a:r>
          <a:r>
            <a: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баланс</a:t>
          </a:r>
          <a:endParaRPr lang="ru-RU" dirty="0"/>
        </a:p>
      </dgm:t>
    </dgm:pt>
    <dgm:pt modelId="{E96EF263-A252-4D94-AB7A-99A2346F2FC6}" type="parTrans" cxnId="{726F536E-FD67-4523-A4CE-3DBC19AAB245}">
      <dgm:prSet/>
      <dgm:spPr/>
      <dgm:t>
        <a:bodyPr/>
        <a:lstStyle/>
        <a:p>
          <a:endParaRPr lang="ru-RU"/>
        </a:p>
      </dgm:t>
    </dgm:pt>
    <dgm:pt modelId="{BB0D00FB-BCC3-4B13-91AC-3F39F50BE62C}" type="sibTrans" cxnId="{726F536E-FD67-4523-A4CE-3DBC19AAB245}">
      <dgm:prSet/>
      <dgm:spPr/>
      <dgm:t>
        <a:bodyPr/>
        <a:lstStyle/>
        <a:p>
          <a:endParaRPr lang="ru-RU"/>
        </a:p>
      </dgm:t>
    </dgm:pt>
    <dgm:pt modelId="{253CA91C-DE54-416B-A876-A4FEACABBFB2}" type="pres">
      <dgm:prSet presAssocID="{F5C8151E-A6EB-4D26-84EC-5A926BC4DD95}" presName="Name0" presStyleCnt="0">
        <dgm:presLayoutVars>
          <dgm:dir/>
          <dgm:resizeHandles val="exact"/>
        </dgm:presLayoutVars>
      </dgm:prSet>
      <dgm:spPr/>
    </dgm:pt>
    <dgm:pt modelId="{44627107-FCCF-4CC6-B36B-20087DF0FF83}" type="pres">
      <dgm:prSet presAssocID="{551F28AD-8227-4B21-891A-B2FE8998D865}" presName="node" presStyleLbl="node1" presStyleIdx="0" presStyleCnt="2">
        <dgm:presLayoutVars>
          <dgm:bulletEnabled val="1"/>
        </dgm:presLayoutVars>
      </dgm:prSet>
      <dgm:spPr/>
    </dgm:pt>
    <dgm:pt modelId="{ED802945-0777-44A4-B2C5-8E15D0CDF983}" type="pres">
      <dgm:prSet presAssocID="{6CE84FA2-20C1-46E1-B312-0F1FFF2D228B}" presName="sibTrans" presStyleLbl="sibTrans2D1" presStyleIdx="0" presStyleCnt="1" custScaleX="158598"/>
      <dgm:spPr/>
    </dgm:pt>
    <dgm:pt modelId="{93C20B7A-FF3E-4EBD-9F44-90BB37EBAB88}" type="pres">
      <dgm:prSet presAssocID="{6CE84FA2-20C1-46E1-B312-0F1FFF2D228B}" presName="connectorText" presStyleLbl="sibTrans2D1" presStyleIdx="0" presStyleCnt="1"/>
      <dgm:spPr/>
    </dgm:pt>
    <dgm:pt modelId="{67821C5E-5AEF-4035-98B1-2B914130E476}" type="pres">
      <dgm:prSet presAssocID="{0BD7D5C7-07F4-4BF6-BC0B-AA899CBA5592}" presName="node" presStyleLbl="node1" presStyleIdx="1" presStyleCnt="2">
        <dgm:presLayoutVars>
          <dgm:bulletEnabled val="1"/>
        </dgm:presLayoutVars>
      </dgm:prSet>
      <dgm:spPr/>
    </dgm:pt>
  </dgm:ptLst>
  <dgm:cxnLst>
    <dgm:cxn modelId="{B9B0A835-569B-42A5-A538-F6DE41DAF42B}" type="presOf" srcId="{6CE84FA2-20C1-46E1-B312-0F1FFF2D228B}" destId="{93C20B7A-FF3E-4EBD-9F44-90BB37EBAB88}" srcOrd="1" destOrd="0" presId="urn:microsoft.com/office/officeart/2005/8/layout/process1"/>
    <dgm:cxn modelId="{726F536E-FD67-4523-A4CE-3DBC19AAB245}" srcId="{F5C8151E-A6EB-4D26-84EC-5A926BC4DD95}" destId="{0BD7D5C7-07F4-4BF6-BC0B-AA899CBA5592}" srcOrd="1" destOrd="0" parTransId="{E96EF263-A252-4D94-AB7A-99A2346F2FC6}" sibTransId="{BB0D00FB-BCC3-4B13-91AC-3F39F50BE62C}"/>
    <dgm:cxn modelId="{ED68BF72-F6B7-4219-83F2-3995897E0A74}" type="presOf" srcId="{F5C8151E-A6EB-4D26-84EC-5A926BC4DD95}" destId="{253CA91C-DE54-416B-A876-A4FEACABBFB2}" srcOrd="0" destOrd="0" presId="urn:microsoft.com/office/officeart/2005/8/layout/process1"/>
    <dgm:cxn modelId="{747D447B-3B5B-4134-B052-216BA556F320}" srcId="{F5C8151E-A6EB-4D26-84EC-5A926BC4DD95}" destId="{551F28AD-8227-4B21-891A-B2FE8998D865}" srcOrd="0" destOrd="0" parTransId="{74863D93-AC8E-402D-B9B8-BE8BF5FA7B4F}" sibTransId="{6CE84FA2-20C1-46E1-B312-0F1FFF2D228B}"/>
    <dgm:cxn modelId="{58424595-DBBD-4C53-90A1-95EC51F6CA91}" type="presOf" srcId="{551F28AD-8227-4B21-891A-B2FE8998D865}" destId="{44627107-FCCF-4CC6-B36B-20087DF0FF83}" srcOrd="0" destOrd="0" presId="urn:microsoft.com/office/officeart/2005/8/layout/process1"/>
    <dgm:cxn modelId="{5D9BDD9B-0225-4030-87B4-5DC9BD6E7DF7}" type="presOf" srcId="{6CE84FA2-20C1-46E1-B312-0F1FFF2D228B}" destId="{ED802945-0777-44A4-B2C5-8E15D0CDF983}" srcOrd="0" destOrd="0" presId="urn:microsoft.com/office/officeart/2005/8/layout/process1"/>
    <dgm:cxn modelId="{8398B6B9-E2AC-47D7-94B7-801BA900336A}" type="presOf" srcId="{0BD7D5C7-07F4-4BF6-BC0B-AA899CBA5592}" destId="{67821C5E-5AEF-4035-98B1-2B914130E476}" srcOrd="0" destOrd="0" presId="urn:microsoft.com/office/officeart/2005/8/layout/process1"/>
    <dgm:cxn modelId="{EA461256-65DC-43D9-8C08-76ADBFF9D531}" type="presParOf" srcId="{253CA91C-DE54-416B-A876-A4FEACABBFB2}" destId="{44627107-FCCF-4CC6-B36B-20087DF0FF83}" srcOrd="0" destOrd="0" presId="urn:microsoft.com/office/officeart/2005/8/layout/process1"/>
    <dgm:cxn modelId="{AB5397D3-2812-4D03-A615-D6EDE9F8CC79}" type="presParOf" srcId="{253CA91C-DE54-416B-A876-A4FEACABBFB2}" destId="{ED802945-0777-44A4-B2C5-8E15D0CDF983}" srcOrd="1" destOrd="0" presId="urn:microsoft.com/office/officeart/2005/8/layout/process1"/>
    <dgm:cxn modelId="{CF1DA651-D813-4C07-BE35-9A4D3452DFC8}" type="presParOf" srcId="{ED802945-0777-44A4-B2C5-8E15D0CDF983}" destId="{93C20B7A-FF3E-4EBD-9F44-90BB37EBAB88}" srcOrd="0" destOrd="0" presId="urn:microsoft.com/office/officeart/2005/8/layout/process1"/>
    <dgm:cxn modelId="{82D71F8E-AB07-411F-A8C8-D468C5263B30}" type="presParOf" srcId="{253CA91C-DE54-416B-A876-A4FEACABBFB2}" destId="{67821C5E-5AEF-4035-98B1-2B914130E47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27107-FCCF-4CC6-B36B-20087DF0FF83}">
      <dsp:nvSpPr>
        <dsp:cNvPr id="0" name=""/>
        <dsp:cNvSpPr/>
      </dsp:nvSpPr>
      <dsp:spPr>
        <a:xfrm>
          <a:off x="1842" y="1881669"/>
          <a:ext cx="3928901" cy="2357340"/>
        </a:xfrm>
        <a:prstGeom prst="roundRect">
          <a:avLst>
            <a:gd name="adj" fmla="val 10000"/>
          </a:avLst>
        </a:prstGeom>
        <a:solidFill>
          <a:srgbClr val="15B0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Карьерный рост, повышение дохода, увеличение влияния </a:t>
          </a:r>
          <a:endParaRPr lang="ru-RU" sz="2300" kern="1200" dirty="0"/>
        </a:p>
      </dsp:txBody>
      <dsp:txXfrm>
        <a:off x="70886" y="1950713"/>
        <a:ext cx="3790813" cy="2219252"/>
      </dsp:txXfrm>
    </dsp:sp>
    <dsp:sp modelId="{ED802945-0777-44A4-B2C5-8E15D0CDF983}">
      <dsp:nvSpPr>
        <dsp:cNvPr id="0" name=""/>
        <dsp:cNvSpPr/>
      </dsp:nvSpPr>
      <dsp:spPr>
        <a:xfrm>
          <a:off x="4079594" y="2573156"/>
          <a:ext cx="1321005" cy="97436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079594" y="2768029"/>
        <a:ext cx="1028695" cy="584621"/>
      </dsp:txXfrm>
    </dsp:sp>
    <dsp:sp modelId="{67821C5E-5AEF-4035-98B1-2B914130E476}">
      <dsp:nvSpPr>
        <dsp:cNvPr id="0" name=""/>
        <dsp:cNvSpPr/>
      </dsp:nvSpPr>
      <dsp:spPr>
        <a:xfrm>
          <a:off x="5502304" y="1881669"/>
          <a:ext cx="3928901" cy="2357340"/>
        </a:xfrm>
        <a:prstGeom prst="roundRect">
          <a:avLst>
            <a:gd name="adj" fmla="val 10000"/>
          </a:avLst>
        </a:prstGeom>
        <a:solidFill>
          <a:srgbClr val="15B0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Справедливость, вклад в решение больших проблем, автономия, </a:t>
          </a:r>
          <a:r>
            <a:rPr lang="ru-R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развитие, </a:t>
          </a:r>
          <a:r>
            <a:rPr lang="ru-RU" sz="23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интересные коллеги, здоровье, </a:t>
          </a:r>
          <a:r>
            <a:rPr lang="ru-R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жизненный </a:t>
          </a:r>
          <a:r>
            <a:rPr lang="ru-RU" sz="23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баланс</a:t>
          </a:r>
          <a:endParaRPr lang="ru-RU" sz="2300" kern="1200" dirty="0"/>
        </a:p>
      </dsp:txBody>
      <dsp:txXfrm>
        <a:off x="5571348" y="1950713"/>
        <a:ext cx="3790813" cy="2219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6D601-AB2E-43DA-AE87-DF4F2987BD64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E75B3-12D2-449C-BE78-6395E71F7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47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1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19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41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91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733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20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096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Здесь тоже какие-то более яркие примеры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839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21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Может быть как-то по-другому оформить слайд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650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37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394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И этот и </a:t>
            </a:r>
            <a:r>
              <a:rPr lang="ru-RU" dirty="0" err="1"/>
              <a:t>каие</a:t>
            </a:r>
            <a:r>
              <a:rPr lang="ru-RU" dirty="0"/>
              <a:t>-то примеры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909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629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990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93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543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Еще примеры, если будут из России - здорово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28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Еще примеры, если будут из России - здорово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887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324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надо сделать этот слайд на основе опроса, который мы делали на сессии </a:t>
            </a:r>
            <a:r>
              <a:rPr lang="ru-RU" dirty="0" err="1"/>
              <a:t>ВЭБа</a:t>
            </a:r>
            <a:r>
              <a:rPr lang="ru-RU" dirty="0"/>
              <a:t>, возьмите данные у Насти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380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54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34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10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Надо подумать над другими примерами турбулентности, в том числе один слайд про высокую турбулентность в России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21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3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34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Сергей, попробуйте заполнить слайд на основании моих статей и собственных мыслей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5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Тоже здесь – какие еще могут быть слайды-примеры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3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002F39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056440" y="6381328"/>
            <a:ext cx="936104" cy="116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rcRect l="50297" t="24508" r="12847" b="5205"/>
          <a:stretch>
            <a:fillRect/>
          </a:stretch>
        </p:blipFill>
        <p:spPr>
          <a:xfrm>
            <a:off x="3791546" y="-38062"/>
            <a:ext cx="8403325" cy="1351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 l="-1" t="37252" r="9385" b="-250"/>
          <a:stretch>
            <a:fillRect/>
          </a:stretch>
        </p:blipFill>
        <p:spPr>
          <a:xfrm flipH="1" flipV="1">
            <a:off x="0" y="5025955"/>
            <a:ext cx="10274298" cy="1832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463CB-9186-4740-9FE3-F55572768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552" y="6165304"/>
            <a:ext cx="504056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/>
            </a:lvl1pPr>
          </a:lstStyle>
          <a:p>
            <a:r>
              <a:t>Изменить стиль заголовка</a:t>
            </a:r>
          </a:p>
        </p:txBody>
      </p:sp>
      <p:sp>
        <p:nvSpPr>
          <p:cNvPr id="59" name="Placeholder for sldNum"/>
          <p:cNvSpPr>
            <a:spLocks noGrp="1"/>
          </p:cNvSpPr>
          <p:nvPr>
            <p:ph type="sldNum" idx="1"/>
          </p:nvPr>
        </p:nvSpPr>
        <p:spPr>
          <a:xfrm>
            <a:off x="11424501" y="6463854"/>
            <a:ext cx="240450" cy="246221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 sz="1600">
                <a:solidFill>
                  <a:srgbClr val="4E9595">
                    <a:alpha val="100000"/>
                  </a:srgbClr>
                </a:solidFill>
              </a:defRPr>
            </a:lvl1pPr>
          </a:lstStyle>
          <a:p>
            <a:fld id="{448EC23D-DDCD-AD0C-C340-6396A46D22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002F39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98545" y="7472"/>
            <a:ext cx="9525" cy="829141"/>
          </a:xfrm>
          <a:prstGeom prst="line">
            <a:avLst/>
          </a:prstGeom>
          <a:ln w="28575" cap="flat" cmpd="sng" algn="ctr">
            <a:solidFill>
              <a:srgbClr val="23356F">
                <a:alpha val="100000"/>
              </a:srgbClr>
            </a:solidFill>
            <a:prstDash val="solid"/>
            <a:round/>
          </a:ln>
        </p:spPr>
      </p:cxnSp>
      <p:sp>
        <p:nvSpPr>
          <p:cNvPr id="7" name="Прямоугольник 6"/>
          <p:cNvSpPr/>
          <p:nvPr/>
        </p:nvSpPr>
        <p:spPr>
          <a:xfrm>
            <a:off x="0" y="6781713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>
            <a:lvl1pPr algn="ctr">
              <a:defRPr sz="1300" b="1"/>
            </a:lvl1pPr>
          </a:lstStyle>
          <a:p>
            <a:pPr algn="ctr">
              <a:buNone/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0103926" y="-1657768"/>
            <a:ext cx="430306" cy="3745842"/>
          </a:xfrm>
          <a:prstGeom prst="rect">
            <a:avLst/>
          </a:prstGeom>
          <a:solidFill>
            <a:srgbClr val="CCE6FF">
              <a:alpha val="100000"/>
            </a:srgbClr>
          </a:solidFill>
        </p:spPr>
        <p:txBody>
          <a:bodyPr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pPr algn="ctr">
              <a:buNone/>
            </a:pPr>
            <a:endParaRPr/>
          </a:p>
        </p:txBody>
      </p:sp>
      <p:sp>
        <p:nvSpPr>
          <p:cNvPr id="9" name="Placeholder for body"/>
          <p:cNvSpPr>
            <a:spLocks noGrp="1"/>
          </p:cNvSpPr>
          <p:nvPr>
            <p:ph type="body" idx="1"/>
          </p:nvPr>
        </p:nvSpPr>
        <p:spPr>
          <a:xfrm>
            <a:off x="6015039" y="133231"/>
            <a:ext cx="5964238" cy="12465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 sz="900">
                <a:solidFill>
                  <a:srgbClr val="00859E">
                    <a:alpha val="100000"/>
                  </a:srgb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t>Первый уровень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  <a:p>
            <a:pPr lvl="5"/>
            <a:r>
              <a:t>Шестой уровень</a:t>
            </a:r>
          </a:p>
          <a:p>
            <a:pPr lvl="6"/>
            <a:r>
              <a:t>Седьмой уровень</a:t>
            </a:r>
          </a:p>
          <a:p>
            <a:pPr lvl="7"/>
            <a:r>
              <a:t>Восьмой уровень</a:t>
            </a:r>
          </a:p>
          <a:p>
            <a:pPr lvl="8"/>
            <a:r>
              <a:t>Девятый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1964247" y="202553"/>
            <a:ext cx="430306" cy="2520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>
            <a:lvl1pPr algn="ctr">
              <a:defRPr/>
            </a:lvl1pPr>
          </a:lstStyle>
          <a:p>
            <a:pPr algn="ctr">
              <a:buNone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8097" y="6489619"/>
            <a:ext cx="850330" cy="105984"/>
          </a:xfrm>
          <a:prstGeom prst="rect">
            <a:avLst/>
          </a:prstGeom>
        </p:spPr>
      </p:pic>
      <p:sp>
        <p:nvSpPr>
          <p:cNvPr id="12" name="Placeholder for sldNum"/>
          <p:cNvSpPr>
            <a:spLocks noGrp="1"/>
          </p:cNvSpPr>
          <p:nvPr>
            <p:ph type="sldNum" idx="2"/>
          </p:nvPr>
        </p:nvSpPr>
        <p:spPr>
          <a:xfrm>
            <a:off x="9748679" y="6479019"/>
            <a:ext cx="712470" cy="138499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>
                <a:solidFill>
                  <a:srgbClr val="8E9BA3">
                    <a:alpha val="100000"/>
                  </a:srgbClr>
                </a:solidFill>
              </a:defRPr>
            </a:lvl1pPr>
          </a:lstStyle>
          <a:p>
            <a:fld id="{7AD198FC-6A42-322F-A656-8215AA4F0B4D}" type="slidenum">
              <a:t>‹#›</a:t>
            </a:fld>
            <a:endParaRPr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594658" y="6472112"/>
            <a:ext cx="9525" cy="140998"/>
          </a:xfrm>
          <a:prstGeom prst="line">
            <a:avLst/>
          </a:prstGeom>
          <a:ln w="12700" cap="flat" cmpd="sng" algn="ctr">
            <a:solidFill>
              <a:srgbClr val="8E9BA3">
                <a:alpha val="100000"/>
              </a:srgbClr>
            </a:solidFill>
            <a:prstDash val="solid"/>
            <a:round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for title"/>
          <p:cNvSpPr>
            <a:spLocks noGrp="1"/>
          </p:cNvSpPr>
          <p:nvPr>
            <p:ph type="title"/>
          </p:nvPr>
        </p:nvSpPr>
        <p:spPr>
          <a:xfrm>
            <a:off x="658813" y="351169"/>
            <a:ext cx="8971570" cy="609398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002F39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98545" y="7474"/>
            <a:ext cx="9525" cy="1145051"/>
          </a:xfrm>
          <a:prstGeom prst="line">
            <a:avLst/>
          </a:prstGeom>
          <a:ln w="28575" cap="flat" cmpd="sng" algn="ctr">
            <a:solidFill>
              <a:srgbClr val="23356F">
                <a:alpha val="100000"/>
              </a:srgbClr>
            </a:solidFill>
            <a:prstDash val="solid"/>
            <a:round/>
          </a:ln>
        </p:spPr>
      </p:cxnSp>
      <p:sp>
        <p:nvSpPr>
          <p:cNvPr id="16" name="Прямоугольник 15"/>
          <p:cNvSpPr/>
          <p:nvPr/>
        </p:nvSpPr>
        <p:spPr>
          <a:xfrm>
            <a:off x="0" y="6781713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>
            <a:lvl1pPr algn="ctr">
              <a:defRPr sz="1300" b="1"/>
            </a:lvl1pPr>
          </a:lstStyle>
          <a:p>
            <a:pPr algn="ctr">
              <a:buNone/>
            </a:pPr>
            <a:endParaRPr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0103926" y="-1657768"/>
            <a:ext cx="430306" cy="3745842"/>
          </a:xfrm>
          <a:prstGeom prst="rect">
            <a:avLst/>
          </a:prstGeom>
          <a:solidFill>
            <a:srgbClr val="CCE6FF">
              <a:alpha val="100000"/>
            </a:srgbClr>
          </a:solidFill>
        </p:spPr>
        <p:txBody>
          <a:bodyPr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pPr algn="ctr">
              <a:buNone/>
            </a:pPr>
            <a:endParaRPr/>
          </a:p>
        </p:txBody>
      </p:sp>
      <p:sp>
        <p:nvSpPr>
          <p:cNvPr id="18" name="Placeholder for body"/>
          <p:cNvSpPr>
            <a:spLocks noGrp="1"/>
          </p:cNvSpPr>
          <p:nvPr>
            <p:ph type="body" idx="1"/>
          </p:nvPr>
        </p:nvSpPr>
        <p:spPr>
          <a:xfrm>
            <a:off x="6015039" y="133231"/>
            <a:ext cx="5964238" cy="12465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 sz="900">
                <a:solidFill>
                  <a:srgbClr val="00859E">
                    <a:alpha val="100000"/>
                  </a:srgb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t>Первый уровень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  <a:p>
            <a:pPr lvl="5"/>
            <a:r>
              <a:t>Шестой уровень</a:t>
            </a:r>
          </a:p>
          <a:p>
            <a:pPr lvl="6"/>
            <a:r>
              <a:t>Седьмой уровень</a:t>
            </a:r>
          </a:p>
          <a:p>
            <a:pPr lvl="7"/>
            <a:r>
              <a:t>Восьмой уровень</a:t>
            </a:r>
          </a:p>
          <a:p>
            <a:pPr lvl="8"/>
            <a:r>
              <a:t>Девятый уровень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11964247" y="202553"/>
            <a:ext cx="430306" cy="2520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>
            <a:lvl1pPr algn="ctr">
              <a:defRPr/>
            </a:lvl1pPr>
          </a:lstStyle>
          <a:p>
            <a:pPr algn="ctr">
              <a:buNone/>
            </a:pP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8097" y="6489619"/>
            <a:ext cx="850330" cy="105984"/>
          </a:xfrm>
          <a:prstGeom prst="rect">
            <a:avLst/>
          </a:prstGeom>
        </p:spPr>
      </p:pic>
      <p:sp>
        <p:nvSpPr>
          <p:cNvPr id="21" name="Placeholder for sldNum"/>
          <p:cNvSpPr>
            <a:spLocks noGrp="1"/>
          </p:cNvSpPr>
          <p:nvPr>
            <p:ph type="sldNum" idx="2"/>
          </p:nvPr>
        </p:nvSpPr>
        <p:spPr>
          <a:xfrm>
            <a:off x="9748679" y="6479019"/>
            <a:ext cx="712470" cy="138499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>
                <a:solidFill>
                  <a:srgbClr val="8E9BA3">
                    <a:alpha val="100000"/>
                  </a:srgbClr>
                </a:solidFill>
              </a:defRPr>
            </a:lvl1pPr>
          </a:lstStyle>
          <a:p>
            <a:fld id="{D58F8384-516A-D892-D263-CDDB4C91A6DB}" type="slidenum">
              <a:t>‹#›</a:t>
            </a:fld>
            <a:endParaRPr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594658" y="6472112"/>
            <a:ext cx="9525" cy="140998"/>
          </a:xfrm>
          <a:prstGeom prst="line">
            <a:avLst/>
          </a:prstGeom>
          <a:ln w="12700" cap="flat" cmpd="sng" algn="ctr">
            <a:solidFill>
              <a:srgbClr val="8E9BA3">
                <a:alpha val="100000"/>
              </a:srgbClr>
            </a:solidFill>
            <a:prstDash val="solid"/>
            <a:round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5970"/>
            <a:ext cx="12208988" cy="6893969"/>
          </a:xfrm>
          <a:prstGeom prst="rect">
            <a:avLst/>
          </a:prstGeom>
        </p:spPr>
      </p:pic>
      <p:sp>
        <p:nvSpPr>
          <p:cNvPr id="24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FFFFFF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25939" y="6381328"/>
            <a:ext cx="866605" cy="10801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301F6A4-5196-E04C-8790-5EF8E9DE47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3" y="6164611"/>
            <a:ext cx="504056" cy="504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002F39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671512" y="1316522"/>
            <a:ext cx="2051158" cy="2052000"/>
          </a:xfrm>
          <a:prstGeom prst="ellipse">
            <a:avLst/>
          </a:prstGeom>
          <a:noFill/>
          <a:ln w="12700" cap="flat" cmpd="sng" algn="ctr">
            <a:solidFill>
              <a:srgbClr val="23356F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rtlCol="0" anchor="ctr">
            <a:normAutofit/>
          </a:bodyPr>
          <a:lstStyle>
            <a:lvl1pPr algn="ctr">
              <a:defRPr sz="1400">
                <a:solidFill>
                  <a:srgbClr val="03313B">
                    <a:alpha val="100000"/>
                  </a:srgbClr>
                </a:solidFill>
              </a:defRPr>
            </a:lvl1pPr>
          </a:lstStyle>
          <a:p>
            <a:pPr algn="ctr">
              <a:buNone/>
            </a:pPr>
            <a:r>
              <a:rPr lang="en-US" sz="1400">
                <a:solidFill>
                  <a:srgbClr val="03313B">
                    <a:alpha val="100000"/>
                  </a:srgbClr>
                </a:solidFill>
                <a:latin typeface="Verdana"/>
                <a:ea typeface="Verdana"/>
                <a:cs typeface="Verdana"/>
              </a:rPr>
              <a:t>Вставкарисунка</a:t>
            </a:r>
            <a:endParaRPr/>
          </a:p>
        </p:txBody>
      </p:sp>
      <p:grpSp>
        <p:nvGrpSpPr>
          <p:cNvPr id="31" name="Group 31"/>
          <p:cNvGrpSpPr/>
          <p:nvPr/>
        </p:nvGrpSpPr>
        <p:grpSpPr>
          <a:xfrm>
            <a:off x="608119" y="1253552"/>
            <a:ext cx="2177944" cy="2177940"/>
            <a:chOff x="608119" y="1253552"/>
            <a:chExt cx="2177944" cy="2177940"/>
          </a:xfrm>
        </p:grpSpPr>
        <p:sp>
          <p:nvSpPr>
            <p:cNvPr id="32" name="Прямоугольник 31"/>
            <p:cNvSpPr/>
            <p:nvPr/>
          </p:nvSpPr>
          <p:spPr>
            <a:xfrm flipH="1">
              <a:off x="608119" y="1253552"/>
              <a:ext cx="2177944" cy="2177940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08119" y="1253552"/>
              <a:ext cx="2177944" cy="2177940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8097" y="6489619"/>
            <a:ext cx="850330" cy="105984"/>
          </a:xfrm>
          <a:prstGeom prst="rect">
            <a:avLst/>
          </a:prstGeom>
        </p:spPr>
      </p:pic>
      <p:sp>
        <p:nvSpPr>
          <p:cNvPr id="35" name="Placeholder for sldNum"/>
          <p:cNvSpPr>
            <a:spLocks noGrp="1"/>
          </p:cNvSpPr>
          <p:nvPr>
            <p:ph type="sldNum" idx="1"/>
          </p:nvPr>
        </p:nvSpPr>
        <p:spPr>
          <a:xfrm>
            <a:off x="9748679" y="6479019"/>
            <a:ext cx="712470" cy="138499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>
                <a:solidFill>
                  <a:srgbClr val="8E9BA3">
                    <a:alpha val="100000"/>
                  </a:srgbClr>
                </a:solidFill>
              </a:defRPr>
            </a:lvl1pPr>
          </a:lstStyle>
          <a:p>
            <a:fld id="{7D8F0B05-9E0D-4CC9-F41D-6C598CE7DBA1}" type="slidenum">
              <a:t>‹#›</a:t>
            </a:fld>
            <a:endParaRPr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594658" y="6472112"/>
            <a:ext cx="9525" cy="140998"/>
          </a:xfrm>
          <a:prstGeom prst="line">
            <a:avLst/>
          </a:prstGeom>
          <a:ln w="12700" cap="flat" cmpd="sng" algn="ctr">
            <a:solidFill>
              <a:srgbClr val="8E9BA3">
                <a:alpha val="100000"/>
              </a:srgbClr>
            </a:solidFill>
            <a:prstDash val="solid"/>
            <a:round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002F39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6411819" y="1291125"/>
            <a:ext cx="1723850" cy="1724400"/>
          </a:xfrm>
          <a:prstGeom prst="ellipse">
            <a:avLst/>
          </a:prstGeom>
          <a:noFill/>
          <a:ln w="12700" cap="flat" cmpd="sng" algn="ctr">
            <a:solidFill>
              <a:srgbClr val="23356F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rtlCol="0" anchor="ctr">
            <a:normAutofit/>
          </a:bodyPr>
          <a:lstStyle>
            <a:lvl1pPr algn="ctr">
              <a:defRPr sz="1400">
                <a:solidFill>
                  <a:srgbClr val="03313B">
                    <a:alpha val="100000"/>
                  </a:srgbClr>
                </a:solidFill>
              </a:defRPr>
            </a:lvl1pPr>
          </a:lstStyle>
          <a:p>
            <a:pPr algn="ctr">
              <a:buNone/>
            </a:pPr>
            <a:r>
              <a:rPr lang="en-US" sz="1400">
                <a:solidFill>
                  <a:srgbClr val="03313B">
                    <a:alpha val="100000"/>
                  </a:srgbClr>
                </a:solidFill>
                <a:latin typeface="Verdana"/>
                <a:ea typeface="Verdana"/>
                <a:cs typeface="Verdana"/>
              </a:rPr>
              <a:t>Вставкарисунка</a:t>
            </a:r>
            <a:endParaRPr/>
          </a:p>
        </p:txBody>
      </p:sp>
      <p:sp>
        <p:nvSpPr>
          <p:cNvPr id="39" name="Овал 38"/>
          <p:cNvSpPr/>
          <p:nvPr/>
        </p:nvSpPr>
        <p:spPr>
          <a:xfrm>
            <a:off x="671512" y="1291125"/>
            <a:ext cx="1723850" cy="1724400"/>
          </a:xfrm>
          <a:prstGeom prst="ellipse">
            <a:avLst/>
          </a:prstGeom>
          <a:noFill/>
          <a:ln w="12700" cap="flat" cmpd="sng" algn="ctr">
            <a:solidFill>
              <a:srgbClr val="23356F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rtlCol="0" anchor="ctr">
            <a:normAutofit/>
          </a:bodyPr>
          <a:lstStyle>
            <a:lvl1pPr algn="ctr">
              <a:defRPr sz="1600">
                <a:solidFill>
                  <a:srgbClr val="2D3337">
                    <a:alpha val="100000"/>
                  </a:srgbClr>
                </a:solidFill>
              </a:defRPr>
            </a:lvl1pPr>
          </a:lstStyle>
          <a:p>
            <a:pPr algn="ctr">
              <a:buNone/>
            </a:pPr>
            <a:r>
              <a:rPr lang="en-US" sz="1600">
                <a:solidFill>
                  <a:srgbClr val="2D3337">
                    <a:alpha val="100000"/>
                  </a:srgbClr>
                </a:solidFill>
                <a:latin typeface="Verdana"/>
                <a:ea typeface="Verdana"/>
                <a:cs typeface="Verdana"/>
              </a:rPr>
              <a:t>Вставка рисунка</a:t>
            </a:r>
            <a:endParaRPr/>
          </a:p>
        </p:txBody>
      </p:sp>
      <p:grpSp>
        <p:nvGrpSpPr>
          <p:cNvPr id="40" name="Group 40"/>
          <p:cNvGrpSpPr/>
          <p:nvPr/>
        </p:nvGrpSpPr>
        <p:grpSpPr>
          <a:xfrm>
            <a:off x="615681" y="1235572"/>
            <a:ext cx="1835512" cy="1835508"/>
            <a:chOff x="615681" y="1235572"/>
            <a:chExt cx="1835512" cy="1835508"/>
          </a:xfrm>
        </p:grpSpPr>
        <p:sp>
          <p:nvSpPr>
            <p:cNvPr id="41" name="Прямоугольник 40"/>
            <p:cNvSpPr/>
            <p:nvPr/>
          </p:nvSpPr>
          <p:spPr>
            <a:xfrm flipH="1">
              <a:off x="615681" y="1235572"/>
              <a:ext cx="1835512" cy="1835508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15681" y="1235572"/>
              <a:ext cx="1835512" cy="1835508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355988" y="1235572"/>
            <a:ext cx="1835512" cy="1835508"/>
            <a:chOff x="6355988" y="1235572"/>
            <a:chExt cx="1835512" cy="1835508"/>
          </a:xfrm>
        </p:grpSpPr>
        <p:sp>
          <p:nvSpPr>
            <p:cNvPr id="44" name="Прямоугольник 43"/>
            <p:cNvSpPr/>
            <p:nvPr/>
          </p:nvSpPr>
          <p:spPr>
            <a:xfrm flipH="1">
              <a:off x="6355988" y="1235572"/>
              <a:ext cx="1835512" cy="1835508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355988" y="1235572"/>
              <a:ext cx="1835512" cy="1835508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8097" y="6489619"/>
            <a:ext cx="850330" cy="105984"/>
          </a:xfrm>
          <a:prstGeom prst="rect">
            <a:avLst/>
          </a:prstGeom>
        </p:spPr>
      </p:pic>
      <p:sp>
        <p:nvSpPr>
          <p:cNvPr id="47" name="Placeholder for sldNum"/>
          <p:cNvSpPr>
            <a:spLocks noGrp="1"/>
          </p:cNvSpPr>
          <p:nvPr>
            <p:ph type="sldNum" idx="1"/>
          </p:nvPr>
        </p:nvSpPr>
        <p:spPr>
          <a:xfrm>
            <a:off x="9748679" y="6479019"/>
            <a:ext cx="712470" cy="138499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defRPr>
                <a:solidFill>
                  <a:srgbClr val="8E9BA3">
                    <a:alpha val="100000"/>
                  </a:srgbClr>
                </a:solidFill>
              </a:defRPr>
            </a:lvl1pPr>
          </a:lstStyle>
          <a:p>
            <a:fld id="{4DD00085-413C-2F2C-CF20-DF4FDD6DB7BB}" type="slidenum">
              <a:t>‹#›</a:t>
            </a:fld>
            <a:endParaRPr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0594658" y="6472112"/>
            <a:ext cx="9525" cy="140998"/>
          </a:xfrm>
          <a:prstGeom prst="line">
            <a:avLst/>
          </a:prstGeom>
          <a:ln w="12700" cap="flat" cmpd="sng" algn="ctr">
            <a:solidFill>
              <a:srgbClr val="8E9BA3">
                <a:alpha val="100000"/>
              </a:srgbClr>
            </a:solidFill>
            <a:prstDash val="solid"/>
            <a:round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FFFFFF">
                    <a:alpha val="100000"/>
                  </a:srgbClr>
                </a:solidFill>
              </a:defRPr>
            </a:lvl1pPr>
          </a:lstStyle>
          <a:p>
            <a:r>
              <a:t>Изменить стиль заголовка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8097" y="6489619"/>
            <a:ext cx="850330" cy="105984"/>
          </a:xfrm>
          <a:prstGeom prst="rect">
            <a:avLst/>
          </a:prstGeom>
        </p:spPr>
      </p:pic>
      <p:sp>
        <p:nvSpPr>
          <p:cNvPr id="52" name="Placeholder for sldNum"/>
          <p:cNvSpPr>
            <a:spLocks noGrp="1"/>
          </p:cNvSpPr>
          <p:nvPr>
            <p:ph type="sldNum" idx="1"/>
          </p:nvPr>
        </p:nvSpPr>
        <p:spPr>
          <a:xfrm>
            <a:off x="9748679" y="6479019"/>
            <a:ext cx="712470" cy="138499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>
                <a:solidFill>
                  <a:srgbClr val="FFFFFF">
                    <a:alpha val="100000"/>
                  </a:srgbClr>
                </a:solidFill>
              </a:defRPr>
            </a:lvl1pPr>
          </a:lstStyle>
          <a:p>
            <a:fld id="{5981E2D9-120D-627E-99DA-3B4B5D7E7E3D}" type="slidenum">
              <a:t>‹#›</a:t>
            </a:fld>
            <a:endParaRPr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594658" y="6472112"/>
            <a:ext cx="9525" cy="140998"/>
          </a:xfrm>
          <a:prstGeom prst="line">
            <a:avLst/>
          </a:prstGeom>
          <a:ln w="12700" cap="flat" cmpd="sng" algn="ctr">
            <a:solidFill>
              <a:srgbClr val="FFFFFF">
                <a:alpha val="70000"/>
              </a:srgbClr>
            </a:solidFill>
            <a:prstDash val="solid"/>
            <a:round/>
          </a:ln>
        </p:spPr>
      </p:cxnSp>
      <p:sp>
        <p:nvSpPr>
          <p:cNvPr id="54" name="Овал 53"/>
          <p:cNvSpPr/>
          <p:nvPr/>
        </p:nvSpPr>
        <p:spPr>
          <a:xfrm>
            <a:off x="689698" y="1334585"/>
            <a:ext cx="2639580" cy="2640664"/>
          </a:xfrm>
          <a:prstGeom prst="ellipse">
            <a:avLst/>
          </a:prstGeom>
          <a:solidFill>
            <a:srgbClr val="FFFFFF">
              <a:alpha val="100000"/>
            </a:srgbClr>
          </a:solidFill>
          <a:ln w="12700" cap="flat" cmpd="sng" algn="ctr">
            <a:solidFill>
              <a:srgbClr val="23356F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rtlCol="0" anchor="ctr">
            <a:normAutofit/>
          </a:bodyPr>
          <a:lstStyle>
            <a:lvl1pPr algn="ctr">
              <a:defRPr sz="1800">
                <a:solidFill>
                  <a:srgbClr val="03313B">
                    <a:alpha val="100000"/>
                  </a:srgbClr>
                </a:solidFill>
              </a:defRPr>
            </a:lvl1pPr>
          </a:lstStyle>
          <a:p>
            <a:pPr algn="ctr">
              <a:buNone/>
            </a:pPr>
            <a:r>
              <a:rPr lang="en-US" sz="1800">
                <a:solidFill>
                  <a:srgbClr val="03313B">
                    <a:alpha val="100000"/>
                  </a:srgbClr>
                </a:solidFill>
                <a:latin typeface="Verdana"/>
                <a:ea typeface="Verdana"/>
                <a:cs typeface="Verdana"/>
              </a:rPr>
              <a:t>Вставкарисунка</a:t>
            </a:r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608119" y="1253551"/>
            <a:ext cx="2802738" cy="2802733"/>
            <a:chOff x="608119" y="1253551"/>
            <a:chExt cx="2802738" cy="2802733"/>
          </a:xfrm>
        </p:grpSpPr>
        <p:sp>
          <p:nvSpPr>
            <p:cNvPr id="56" name="Прямоугольник 55"/>
            <p:cNvSpPr/>
            <p:nvPr/>
          </p:nvSpPr>
          <p:spPr>
            <a:xfrm flipH="1">
              <a:off x="608119" y="1253551"/>
              <a:ext cx="2802738" cy="2802733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08119" y="1253551"/>
              <a:ext cx="2802738" cy="2802733"/>
            </a:xfrm>
            <a:prstGeom prst="rect">
              <a:avLst/>
            </a:prstGeom>
            <a:solidFill>
              <a:srgbClr val="23356F">
                <a:alpha val="100000"/>
              </a:srgbClr>
            </a:solidFill>
            <a:ln w="12700" cap="flat" cmpd="sng" algn="ctr">
              <a:solidFill>
                <a:srgbClr val="23356F">
                  <a:alpha val="100000"/>
                </a:srgbClr>
              </a:solidFill>
              <a:prstDash val="sysDot"/>
              <a:round/>
            </a:ln>
          </p:spPr>
          <p:txBody>
            <a:bodyPr lIns="91440" tIns="45720" rIns="91440" bIns="45720" rtlCol="0" anchor="ctr">
              <a:normAutofit/>
            </a:bodyPr>
            <a:lstStyle>
              <a:lvl1pPr algn="ctr">
                <a:defRPr/>
              </a:lvl1pPr>
            </a:lstStyle>
            <a:p>
              <a:pPr algn="ctr"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for title"/>
          <p:cNvSpPr>
            <a:spLocks noGrp="1"/>
          </p:cNvSpPr>
          <p:nvPr>
            <p:ph type="title"/>
          </p:nvPr>
        </p:nvSpPr>
        <p:spPr>
          <a:xfrm>
            <a:off x="658813" y="351169"/>
            <a:ext cx="8971570" cy="304699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r>
              <a:t>Изменить стиль заголовка</a:t>
            </a:r>
          </a:p>
        </p:txBody>
      </p:sp>
      <p:sp>
        <p:nvSpPr>
          <p:cNvPr id="2" name="Placeholder for sldNum"/>
          <p:cNvSpPr>
            <a:spLocks noGrp="1"/>
          </p:cNvSpPr>
          <p:nvPr>
            <p:ph type="sldNum" idx="1"/>
          </p:nvPr>
        </p:nvSpPr>
        <p:spPr>
          <a:xfrm>
            <a:off x="10820718" y="6426979"/>
            <a:ext cx="712470" cy="138499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>
              <a:defRPr/>
            </a:lvl1pPr>
          </a:lstStyle>
          <a:p>
            <a:fld id="{D39B7F9B-9A34-52EF-CDB9-E96F25EBEB4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304557934" r:id="rId1"/>
    <p:sldLayoutId id="2304557935" r:id="rId2"/>
    <p:sldLayoutId id="2304557936" r:id="rId3"/>
    <p:sldLayoutId id="2304557937" r:id="rId4"/>
    <p:sldLayoutId id="2304557938" r:id="rId5"/>
    <p:sldLayoutId id="2304557939" r:id="rId6"/>
    <p:sldLayoutId id="2304557940" r:id="rId7"/>
    <p:sldLayoutId id="2304557941" r:id="rId8"/>
    <p:sldLayoutId id="2304557942" r:id="rId9"/>
    <p:sldLayoutId id="2304557943" r:id="rId10"/>
  </p:sldLayoutIdLst>
  <p:txStyles>
    <p:titleStyle>
      <a:lvl1pPr algn="l" defTabSz="914400">
        <a:lnSpc>
          <a:spcPct val="100000"/>
        </a:lnSpc>
        <a:defRPr sz="2200" b="1">
          <a:solidFill>
            <a:srgbClr val="002F39">
              <a:alpha val="100000"/>
            </a:srgbClr>
          </a:solidFill>
          <a:latin typeface="Verdana"/>
          <a:ea typeface="Verdana"/>
          <a:cs typeface="Verdana"/>
        </a:defRPr>
      </a:lvl1pPr>
      <a:extLst/>
    </p:titleStyle>
    <p:bodyStyle/>
    <p:otherStyle>
      <a:lvl1pPr marL="0" algn="l" defTabSz="914400">
        <a:defRPr sz="1100" kern="1200"/>
      </a:lvl1pPr>
      <a:lvl2pPr marL="457200" algn="l" defTabSz="914400">
        <a:defRPr sz="1100" kern="1200"/>
      </a:lvl2pPr>
      <a:lvl3pPr marL="914400" algn="l" defTabSz="914400">
        <a:defRPr sz="1100" kern="1200"/>
      </a:lvl3pPr>
      <a:lvl4pPr marL="1371600" algn="l" defTabSz="914400">
        <a:defRPr sz="1100" kern="1200"/>
      </a:lvl4pPr>
      <a:lvl5pPr marL="1828800" algn="l" defTabSz="914400">
        <a:defRPr sz="1100" kern="1200"/>
      </a:lvl5pPr>
      <a:lvl6pPr marL="2286000" algn="l" defTabSz="914400">
        <a:defRPr sz="1100" kern="1200"/>
      </a:lvl6pPr>
      <a:lvl7pPr marL="2743200" algn="l" defTabSz="914400">
        <a:defRPr sz="1100" kern="1200"/>
      </a:lvl7pPr>
      <a:lvl8pPr marL="3200400" algn="l" defTabSz="914400">
        <a:defRPr sz="1100" kern="1200"/>
      </a:lvl8pPr>
      <a:lvl9pPr marL="3657600" algn="l" defTabSz="914400">
        <a:defRPr sz="1100" kern="1200"/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elman.com/sites/g/files/aatuss191/files/2021-01/2021%20Edelman%20Trust%20Barometer_Final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403" y="3284984"/>
            <a:ext cx="1072418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 sz="4600" b="1">
                <a:latin typeface="Roboto"/>
                <a:ea typeface="Roboto"/>
                <a:cs typeface="Roboto"/>
                <a:sym typeface="Roboto"/>
              </a:defRPr>
            </a:pP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Глобальный контекст и лидерская повестка российского СЕО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92" y="494116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Станислав </a:t>
            </a:r>
            <a:r>
              <a:rPr lang="ru-RU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Шекшня</a:t>
            </a: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INSEAD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408" y="1047961"/>
            <a:ext cx="2349245" cy="29280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F0CFA7D-7E5E-5F4D-888A-E1CFD3094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73248"/>
            <a:ext cx="2646245" cy="12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4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en-GB" dirty="0"/>
              <a:t>Zoom – </a:t>
            </a:r>
            <a:r>
              <a:rPr lang="ru-RU" dirty="0"/>
              <a:t>одно из самых скачиваемых приложений в 2020 г.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23AEA-8351-D444-8FE3-FC325CF0467D}"/>
              </a:ext>
            </a:extLst>
          </p:cNvPr>
          <p:cNvSpPr txBox="1"/>
          <p:nvPr/>
        </p:nvSpPr>
        <p:spPr>
          <a:xfrm>
            <a:off x="5745010" y="572074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Zoom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66E73-AFB9-1B4F-91E7-A30FBA579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b="24760"/>
          <a:stretch/>
        </p:blipFill>
        <p:spPr>
          <a:xfrm>
            <a:off x="1271463" y="1411429"/>
            <a:ext cx="5197881" cy="2848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2ED17-CD37-1D41-AC38-1CECD6A3AF4B}"/>
              </a:ext>
            </a:extLst>
          </p:cNvPr>
          <p:cNvSpPr txBox="1"/>
          <p:nvPr/>
        </p:nvSpPr>
        <p:spPr>
          <a:xfrm rot="18193427">
            <a:off x="784431" y="4493445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3E13E-AB98-CD46-944B-C21A3D13868A}"/>
              </a:ext>
            </a:extLst>
          </p:cNvPr>
          <p:cNvSpPr txBox="1"/>
          <p:nvPr/>
        </p:nvSpPr>
        <p:spPr>
          <a:xfrm rot="18193427">
            <a:off x="1397161" y="4488417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EB69E-EDB3-A948-815E-6EE2E32D70BB}"/>
              </a:ext>
            </a:extLst>
          </p:cNvPr>
          <p:cNvSpPr txBox="1"/>
          <p:nvPr/>
        </p:nvSpPr>
        <p:spPr>
          <a:xfrm rot="18193427">
            <a:off x="2582202" y="4522549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кв.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66E8F-EB9E-784E-B237-3E0800815C20}"/>
              </a:ext>
            </a:extLst>
          </p:cNvPr>
          <p:cNvSpPr txBox="1"/>
          <p:nvPr/>
        </p:nvSpPr>
        <p:spPr>
          <a:xfrm rot="18193427">
            <a:off x="3255631" y="4520686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49AAE-02E7-B24C-B0EA-B41C2B7DFDBD}"/>
              </a:ext>
            </a:extLst>
          </p:cNvPr>
          <p:cNvSpPr txBox="1"/>
          <p:nvPr/>
        </p:nvSpPr>
        <p:spPr>
          <a:xfrm rot="18193427">
            <a:off x="3799884" y="4520688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кв.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C168C-B60B-8441-9C98-D9123A878CF0}"/>
              </a:ext>
            </a:extLst>
          </p:cNvPr>
          <p:cNvSpPr txBox="1"/>
          <p:nvPr/>
        </p:nvSpPr>
        <p:spPr>
          <a:xfrm rot="18193427">
            <a:off x="4384044" y="4520687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 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4CDA7D-BBDD-8E40-A9B8-280CE7EB5353}"/>
              </a:ext>
            </a:extLst>
          </p:cNvPr>
          <p:cNvSpPr txBox="1"/>
          <p:nvPr/>
        </p:nvSpPr>
        <p:spPr>
          <a:xfrm rot="18193427">
            <a:off x="5127327" y="4520687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кв.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754F3-A31C-6542-9720-2B0819DAEC03}"/>
              </a:ext>
            </a:extLst>
          </p:cNvPr>
          <p:cNvSpPr txBox="1"/>
          <p:nvPr/>
        </p:nvSpPr>
        <p:spPr>
          <a:xfrm rot="18193427">
            <a:off x="2010749" y="4492514"/>
            <a:ext cx="94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кв.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97B48-680F-3F49-887E-47792CEC333F}"/>
              </a:ext>
            </a:extLst>
          </p:cNvPr>
          <p:cNvSpPr txBox="1"/>
          <p:nvPr/>
        </p:nvSpPr>
        <p:spPr>
          <a:xfrm>
            <a:off x="865904" y="997287"/>
            <a:ext cx="5603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Кол-во клиентов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численностью сотрудников более 10 чел.</a:t>
            </a:r>
          </a:p>
        </p:txBody>
      </p:sp>
      <p:graphicFrame>
        <p:nvGraphicFramePr>
          <p:cNvPr id="10" name="Таблица 17">
            <a:extLst>
              <a:ext uri="{FF2B5EF4-FFF2-40B4-BE49-F238E27FC236}">
                <a16:creationId xmlns:a16="http://schemas.microsoft.com/office/drawing/2014/main" id="{65B02B1D-DA23-8C4D-9AAD-E9E6D76F2246}"/>
              </a:ext>
            </a:extLst>
          </p:cNvPr>
          <p:cNvGraphicFramePr>
            <a:graphicFrameLocks noGrp="1"/>
          </p:cNvGraphicFramePr>
          <p:nvPr/>
        </p:nvGraphicFramePr>
        <p:xfrm>
          <a:off x="7468948" y="3398311"/>
          <a:ext cx="3456639" cy="2289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324">
                  <a:extLst>
                    <a:ext uri="{9D8B030D-6E8A-4147-A177-3AD203B41FA5}">
                      <a16:colId xmlns:a16="http://schemas.microsoft.com/office/drawing/2014/main" val="342132910"/>
                    </a:ext>
                  </a:extLst>
                </a:gridCol>
                <a:gridCol w="2010315">
                  <a:extLst>
                    <a:ext uri="{9D8B030D-6E8A-4147-A177-3AD203B41FA5}">
                      <a16:colId xmlns:a16="http://schemas.microsoft.com/office/drawing/2014/main" val="185699231"/>
                    </a:ext>
                  </a:extLst>
                </a:gridCol>
              </a:tblGrid>
              <a:tr h="32704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Дата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Минуты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161058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кв. 2019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 млрд.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016854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кв. 2019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 млрд.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6429581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кв. 2019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 млрд.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487023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кв. 2020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 трлн.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419688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кв. 2020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трлн.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005041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кв. 2020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трлн.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204264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ADCA455-D59B-5646-A5CC-3AEA885FFB41}"/>
              </a:ext>
            </a:extLst>
          </p:cNvPr>
          <p:cNvSpPr txBox="1"/>
          <p:nvPr/>
        </p:nvSpPr>
        <p:spPr>
          <a:xfrm>
            <a:off x="425438" y="1557571"/>
            <a:ext cx="8345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 тыс.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 тыс.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тыс.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тыс.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9E7A8-F389-1A4E-8893-93B59BBD1903}"/>
              </a:ext>
            </a:extLst>
          </p:cNvPr>
          <p:cNvSpPr txBox="1"/>
          <p:nvPr/>
        </p:nvSpPr>
        <p:spPr>
          <a:xfrm>
            <a:off x="7137885" y="2844764"/>
            <a:ext cx="4118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Суммарное кол-во минут,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проведенных в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Zoom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год.</a:t>
            </a:r>
          </a:p>
        </p:txBody>
      </p:sp>
      <p:graphicFrame>
        <p:nvGraphicFramePr>
          <p:cNvPr id="22" name="Таблица 17">
            <a:extLst>
              <a:ext uri="{FF2B5EF4-FFF2-40B4-BE49-F238E27FC236}">
                <a16:creationId xmlns:a16="http://schemas.microsoft.com/office/drawing/2014/main" id="{53287B4F-CD7E-DA46-BA53-F9AC0292C9FA}"/>
              </a:ext>
            </a:extLst>
          </p:cNvPr>
          <p:cNvGraphicFramePr>
            <a:graphicFrameLocks noGrp="1"/>
          </p:cNvGraphicFramePr>
          <p:nvPr/>
        </p:nvGraphicFramePr>
        <p:xfrm>
          <a:off x="7392144" y="1465132"/>
          <a:ext cx="3456639" cy="981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324">
                  <a:extLst>
                    <a:ext uri="{9D8B030D-6E8A-4147-A177-3AD203B41FA5}">
                      <a16:colId xmlns:a16="http://schemas.microsoft.com/office/drawing/2014/main" val="342132910"/>
                    </a:ext>
                  </a:extLst>
                </a:gridCol>
                <a:gridCol w="2010315">
                  <a:extLst>
                    <a:ext uri="{9D8B030D-6E8A-4147-A177-3AD203B41FA5}">
                      <a16:colId xmlns:a16="http://schemas.microsoft.com/office/drawing/2014/main" val="185699231"/>
                    </a:ext>
                  </a:extLst>
                </a:gridCol>
              </a:tblGrid>
              <a:tr h="32704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Период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Кол-во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161058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млн.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016854"/>
                  </a:ext>
                </a:extLst>
              </a:tr>
              <a:tr h="3270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485 млн.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642958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7D6E7B-AF83-8745-8DC6-AF3F36CA10F7}"/>
              </a:ext>
            </a:extLst>
          </p:cNvPr>
          <p:cNvSpPr txBox="1"/>
          <p:nvPr/>
        </p:nvSpPr>
        <p:spPr>
          <a:xfrm>
            <a:off x="7399337" y="991265"/>
            <a:ext cx="4118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скачиваний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2019 и 2020 г.</a:t>
            </a:r>
          </a:p>
        </p:txBody>
      </p:sp>
    </p:spTree>
    <p:extLst>
      <p:ext uri="{BB962C8B-B14F-4D97-AF65-F5344CB8AC3E}">
        <p14:creationId xmlns:p14="http://schemas.microsoft.com/office/powerpoint/2010/main" val="402092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Доля рыночной капитализации </a:t>
            </a:r>
            <a:r>
              <a:rPr lang="en-GB" dirty="0"/>
              <a:t>FAAMG (Facebook, Apple, Amazon, Microsoft, Google) </a:t>
            </a:r>
            <a:r>
              <a:rPr lang="ru-RU" dirty="0"/>
              <a:t>в структуре </a:t>
            </a:r>
            <a:r>
              <a:rPr lang="en-GB" dirty="0"/>
              <a:t>S&amp;P500, </a:t>
            </a:r>
            <a:r>
              <a:rPr lang="ru-RU" dirty="0"/>
              <a:t>в </a:t>
            </a:r>
            <a:r>
              <a:rPr lang="en-GB" dirty="0"/>
              <a:t>%</a:t>
            </a: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A5C0F86-5DA1-D74D-8223-603EC7A7D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22176"/>
              </p:ext>
            </p:extLst>
          </p:nvPr>
        </p:nvGraphicFramePr>
        <p:xfrm>
          <a:off x="2279577" y="1495326"/>
          <a:ext cx="7350806" cy="38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89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Число людей, владеющих мобильными телефонами и смартфонами, млрд.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153F839-DD4B-E94A-A43C-DD0CBAC34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05134"/>
              </p:ext>
            </p:extLst>
          </p:nvPr>
        </p:nvGraphicFramePr>
        <p:xfrm>
          <a:off x="839416" y="1700807"/>
          <a:ext cx="6140908" cy="394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365273C-2D23-8145-AB81-189D67419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79729"/>
              </p:ext>
            </p:extLst>
          </p:nvPr>
        </p:nvGraphicFramePr>
        <p:xfrm>
          <a:off x="7248128" y="1799988"/>
          <a:ext cx="4248472" cy="1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425371975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87199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населения планеты владеющий смартфонами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08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17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r>
                        <a:rPr lang="en-GB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,41</a:t>
                      </a:r>
                    </a:p>
                    <a:p>
                      <a:pPr algn="ctr"/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120718"/>
                  </a:ext>
                </a:extLst>
              </a:tr>
            </a:tbl>
          </a:graphicData>
        </a:graphic>
      </p:graphicFrame>
      <p:graphicFrame>
        <p:nvGraphicFramePr>
          <p:cNvPr id="6" name="Таблица 2">
            <a:extLst>
              <a:ext uri="{FF2B5EF4-FFF2-40B4-BE49-F238E27FC236}">
                <a16:creationId xmlns:a16="http://schemas.microsoft.com/office/drawing/2014/main" id="{6259AB58-482A-5249-A321-9BF422263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73386"/>
              </p:ext>
            </p:extLst>
          </p:nvPr>
        </p:nvGraphicFramePr>
        <p:xfrm>
          <a:off x="7248128" y="3825789"/>
          <a:ext cx="4248472" cy="1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425371975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871993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населения планеты владеющий мобильными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6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17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62,17</a:t>
                      </a:r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431207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123AEA-8351-D444-8FE3-FC325CF0467D}"/>
              </a:ext>
            </a:extLst>
          </p:cNvPr>
          <p:cNvSpPr txBox="1"/>
          <p:nvPr/>
        </p:nvSpPr>
        <p:spPr>
          <a:xfrm>
            <a:off x="5447928" y="5995991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</a:t>
            </a:r>
            <a:r>
              <a:rPr lang="en-GB" dirty="0"/>
              <a:t>: Statista</a:t>
            </a:r>
            <a:r>
              <a:rPr lang="ru-RU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5228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	ОТВЕТЫ СЕО</a:t>
            </a:r>
            <a:br>
              <a:rPr lang="ru-RU" dirty="0"/>
            </a:b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C6CB67-9BC8-FB40-891F-160CA43FAC56}"/>
              </a:ext>
            </a:extLst>
          </p:cNvPr>
          <p:cNvSpPr/>
          <p:nvPr/>
        </p:nvSpPr>
        <p:spPr>
          <a:xfrm>
            <a:off x="1127448" y="3212976"/>
            <a:ext cx="10441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«Наша главная трудность — это отсутствие «случайного» взаимодействия с коллегами в офисе: обмен идеями в коридорах, разговоры за обедом, встречи в лифте… Так у нас рождаются самые оригинальные и инновационные решения!»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7327EB-E377-2643-927E-B226B68B491B}"/>
              </a:ext>
            </a:extLst>
          </p:cNvPr>
          <p:cNvSpPr/>
          <p:nvPr/>
        </p:nvSpPr>
        <p:spPr>
          <a:xfrm>
            <a:off x="1191280" y="1271204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«Мы убедились, что сегодня “цифра” — это наше все, но чтобы этой “цифрой” зарабатывать деньги, нужно не только покупать ПО и железо, но и менять мозги и привычки»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452142-CE0A-104C-B424-83C8B610511D}"/>
              </a:ext>
            </a:extLst>
          </p:cNvPr>
          <p:cNvSpPr/>
          <p:nvPr/>
        </p:nvSpPr>
        <p:spPr>
          <a:xfrm>
            <a:off x="1191280" y="2062328"/>
            <a:ext cx="10441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«Я открыл для себя 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 </a:t>
            </a:r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средство быстрой коммуникации со всей компанией и как платформу для продуктивного принятия коллективных решений. Правление по 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 </a:t>
            </a:r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всегда короче и динамичнее, чем было раньше».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7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КРИЗИС ГОСУДАРСТВЕННОГО И НАДГОСУДАРСТВЕННОГО УПРАВЛЕНИЯ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37735-4E30-407B-9165-755DDDA45D8E}"/>
              </a:ext>
            </a:extLst>
          </p:cNvPr>
          <p:cNvSpPr txBox="1"/>
          <p:nvPr/>
        </p:nvSpPr>
        <p:spPr>
          <a:xfrm>
            <a:off x="673065" y="1861305"/>
            <a:ext cx="1090979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Неэффективное управление пандемией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Неспособность справиться с вызовами современности</a:t>
            </a:r>
          </a:p>
          <a:p>
            <a:pPr lvl="2">
              <a:spcAft>
                <a:spcPts val="6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- изменение климата и загрязнение природы</a:t>
            </a:r>
          </a:p>
          <a:p>
            <a:pPr lvl="2">
              <a:spcAft>
                <a:spcPts val="6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поляризация и неравенство</a:t>
            </a:r>
          </a:p>
          <a:p>
            <a:pPr lvl="2">
              <a:spcAft>
                <a:spcPts val="6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бедность и голод</a:t>
            </a:r>
          </a:p>
          <a:p>
            <a:pPr lvl="2">
              <a:spcAft>
                <a:spcPts val="6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межэтнические и межгосударственные конфликты</a:t>
            </a:r>
          </a:p>
          <a:p>
            <a:pPr lvl="2">
              <a:spcAft>
                <a:spcPts val="6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миграция</a:t>
            </a:r>
          </a:p>
          <a:p>
            <a:pPr lvl="2">
              <a:spcAft>
                <a:spcPts val="6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коррупция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Национализм и изоляционизм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Рекордно низкий уровень доверия политикам, государству и его институтам</a:t>
            </a:r>
          </a:p>
        </p:txBody>
      </p:sp>
    </p:spTree>
    <p:extLst>
      <p:ext uri="{BB962C8B-B14F-4D97-AF65-F5344CB8AC3E}">
        <p14:creationId xmlns:p14="http://schemas.microsoft.com/office/powerpoint/2010/main" val="20132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КРИЗИС ГОСУДАРСТВЕННОГО И НАДГОСУДАРСТВЕННОГО УПРАВЛЕНИЯ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6B852-7C80-C24B-96AA-6BF6FC02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1" y="1772816"/>
            <a:ext cx="4196655" cy="27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0AF26CA-6E57-CC4A-BB88-B423130C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190390"/>
            <a:ext cx="4482628" cy="29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4B5139-CC84-0C46-BEF6-CE6144A1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23" y="2954726"/>
            <a:ext cx="4031146" cy="26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AE87CE-4FC4-BA40-9E6C-C314D9DF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821828"/>
            <a:ext cx="4031146" cy="26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Индекс доверия</a:t>
            </a:r>
            <a:r>
              <a:rPr lang="en-GB" dirty="0"/>
              <a:t>: </a:t>
            </a:r>
            <a:r>
              <a:rPr lang="ru-RU" dirty="0"/>
              <a:t>динамика изменения по странам 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422EA32B-F4A6-E547-80DA-AAC1BA74F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85378"/>
              </p:ext>
            </p:extLst>
          </p:nvPr>
        </p:nvGraphicFramePr>
        <p:xfrm>
          <a:off x="839416" y="1350228"/>
          <a:ext cx="6840760" cy="421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40418224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52850797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132680282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94293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Страна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Январь 2020 – Май 2020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Май 2020 – Январь 2021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Общий итог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8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Саудовская Аравия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0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Китай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F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34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Канада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0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Германия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43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Великобритания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30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Южная Корея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606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Франция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78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США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9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+6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007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ABFAB5-9BD2-3C4A-B501-E460A979F563}"/>
              </a:ext>
            </a:extLst>
          </p:cNvPr>
          <p:cNvSpPr txBox="1"/>
          <p:nvPr/>
        </p:nvSpPr>
        <p:spPr>
          <a:xfrm>
            <a:off x="9492236" y="2174780"/>
            <a:ext cx="28383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мая 2020 года население доверяло правительству больше, чем бизнесу, негосударственным организациям и СМИ.</a:t>
            </a: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состоянию на январь 2021 года, уровень доверия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к бизнесу выше, чем к государству в 18 из 27 стран, участвовавших в исследовании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3A45E-16AD-9948-B6C9-8E34B367DDA9}"/>
              </a:ext>
            </a:extLst>
          </p:cNvPr>
          <p:cNvSpPr txBox="1"/>
          <p:nvPr/>
        </p:nvSpPr>
        <p:spPr>
          <a:xfrm>
            <a:off x="1559496" y="5727117"/>
            <a:ext cx="80708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</a:t>
            </a:r>
            <a:r>
              <a:rPr lang="en-GB" dirty="0"/>
              <a:t>: 21st Annual Edelman Trust Barometer</a:t>
            </a:r>
            <a:br>
              <a:rPr lang="en-GB" dirty="0"/>
            </a:br>
            <a:r>
              <a:rPr lang="en-GB" dirty="0">
                <a:hlinkClick r:id="rId3"/>
              </a:rPr>
              <a:t>https://www.edelman.com/sites/g/files/aatuss191/files/2021-01/2021%20Edelman%20Trust%20Barometer_Final.pdf</a:t>
            </a:r>
            <a:endParaRPr lang="en-GB" dirty="0"/>
          </a:p>
          <a:p>
            <a:endParaRPr lang="ru-RU" dirty="0"/>
          </a:p>
        </p:txBody>
      </p:sp>
      <p:sp>
        <p:nvSpPr>
          <p:cNvPr id="5" name="Закрывающая фигурная скобка 4">
            <a:extLst>
              <a:ext uri="{FF2B5EF4-FFF2-40B4-BE49-F238E27FC236}">
                <a16:creationId xmlns:a16="http://schemas.microsoft.com/office/drawing/2014/main" id="{00BC4C36-B974-0E48-91BC-7C29928105C5}"/>
              </a:ext>
            </a:extLst>
          </p:cNvPr>
          <p:cNvSpPr/>
          <p:nvPr/>
        </p:nvSpPr>
        <p:spPr>
          <a:xfrm>
            <a:off x="7824192" y="2269109"/>
            <a:ext cx="288032" cy="655835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крывающая фигурная скобка 10">
            <a:extLst>
              <a:ext uri="{FF2B5EF4-FFF2-40B4-BE49-F238E27FC236}">
                <a16:creationId xmlns:a16="http://schemas.microsoft.com/office/drawing/2014/main" id="{17117ED8-3A2F-4E4D-B455-43F66B3F9CC2}"/>
              </a:ext>
            </a:extLst>
          </p:cNvPr>
          <p:cNvSpPr/>
          <p:nvPr/>
        </p:nvSpPr>
        <p:spPr>
          <a:xfrm>
            <a:off x="7824192" y="3007752"/>
            <a:ext cx="288032" cy="655835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крывающая фигурная скобка 11">
            <a:extLst>
              <a:ext uri="{FF2B5EF4-FFF2-40B4-BE49-F238E27FC236}">
                <a16:creationId xmlns:a16="http://schemas.microsoft.com/office/drawing/2014/main" id="{F9007020-3E46-D740-85BC-C64783FB89C3}"/>
              </a:ext>
            </a:extLst>
          </p:cNvPr>
          <p:cNvSpPr/>
          <p:nvPr/>
        </p:nvSpPr>
        <p:spPr>
          <a:xfrm>
            <a:off x="7804648" y="3746395"/>
            <a:ext cx="307576" cy="182023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5B9C0-96FD-2E46-B259-F844F0161D53}"/>
              </a:ext>
            </a:extLst>
          </p:cNvPr>
          <p:cNvSpPr txBox="1"/>
          <p:nvPr/>
        </p:nvSpPr>
        <p:spPr>
          <a:xfrm>
            <a:off x="8252209" y="2466221"/>
            <a:ext cx="1004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Доверяет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E559F-2F5C-674D-9776-2EA307669E7D}"/>
              </a:ext>
            </a:extLst>
          </p:cNvPr>
          <p:cNvSpPr txBox="1"/>
          <p:nvPr/>
        </p:nvSpPr>
        <p:spPr>
          <a:xfrm>
            <a:off x="8256240" y="316739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Относится Нейтрально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294EE-8877-1142-B553-6361D0A92B4A}"/>
              </a:ext>
            </a:extLst>
          </p:cNvPr>
          <p:cNvSpPr txBox="1"/>
          <p:nvPr/>
        </p:nvSpPr>
        <p:spPr>
          <a:xfrm>
            <a:off x="8252209" y="452570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доверяет</a:t>
            </a:r>
          </a:p>
        </p:txBody>
      </p:sp>
    </p:spTree>
    <p:extLst>
      <p:ext uri="{BB962C8B-B14F-4D97-AF65-F5344CB8AC3E}">
        <p14:creationId xmlns:p14="http://schemas.microsoft.com/office/powerpoint/2010/main" val="376604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xfrm>
            <a:off x="658812" y="351169"/>
            <a:ext cx="11197827" cy="304699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КРИЗИС ГОСУДАРСТВЕННОГО И НАДГОСУДАРСТВЕННОГО УПРАВЛЕНИЯ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CAD8A-5FB5-4EE3-964E-78DF7BDDCB9E}"/>
              </a:ext>
            </a:extLst>
          </p:cNvPr>
          <p:cNvSpPr txBox="1"/>
          <p:nvPr/>
        </p:nvSpPr>
        <p:spPr>
          <a:xfrm>
            <a:off x="658813" y="2132856"/>
            <a:ext cx="8283939" cy="1876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СЕО мирового лидера модной индустрии из Франции: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«До </a:t>
            </a:r>
            <a:r>
              <a:rPr lang="ru-RU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Ковида</a:t>
            </a:r>
            <a:r>
              <a:rPr 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 мы верили, что могут быть хорошие и не очень 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хорошие правители. </a:t>
            </a:r>
            <a:r>
              <a:rPr lang="ru-RU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Ковид</a:t>
            </a:r>
            <a:r>
              <a:rPr 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 показал, что это не вопрос персоналий, а системы, которая не работает».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2060848"/>
            <a:ext cx="1944965" cy="22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ИЗМЕНЕНИЕ ЦЕННОСТЕЙ РАБОТАЮЩЕГО НАСЕЛЕНИЯ 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8290161"/>
              </p:ext>
            </p:extLst>
          </p:nvPr>
        </p:nvGraphicFramePr>
        <p:xfrm>
          <a:off x="1487488" y="476672"/>
          <a:ext cx="943304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60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	ОТВЕТЫ СЕО</a:t>
            </a:r>
            <a:br>
              <a:rPr lang="ru-RU" dirty="0"/>
            </a:b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CD5453-0067-FD41-B190-60C0EECEE713}"/>
              </a:ext>
            </a:extLst>
          </p:cNvPr>
          <p:cNvSpPr/>
          <p:nvPr/>
        </p:nvSpPr>
        <p:spPr>
          <a:xfrm>
            <a:off x="1055440" y="1484784"/>
            <a:ext cx="1047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«Мои подчиненные не дают мне остановиться в своем развитии. Два года назад они считали меня демократичным и вовлекающим руководителем, сегодня они хотят еще больше полномочий, информации, персонального внимания и справедливости. Приходится меняться»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8A8196-7B7E-CB40-892E-F08626505BD6}"/>
              </a:ext>
            </a:extLst>
          </p:cNvPr>
          <p:cNvSpPr/>
          <p:nvPr/>
        </p:nvSpPr>
        <p:spPr>
          <a:xfrm>
            <a:off x="1037217" y="2853351"/>
            <a:ext cx="1047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«Я заметил, что стал говорить более человеческим языком, и кажется, меня лучше понимают»</a:t>
            </a:r>
          </a:p>
        </p:txBody>
      </p:sp>
    </p:spTree>
    <p:extLst>
      <p:ext uri="{BB962C8B-B14F-4D97-AF65-F5344CB8AC3E}">
        <p14:creationId xmlns:p14="http://schemas.microsoft.com/office/powerpoint/2010/main" val="188449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normAutofit fontScale="90000"/>
          </a:bodyPr>
          <a:lstStyle/>
          <a:p>
            <a:pPr>
              <a:buNone/>
            </a:pPr>
            <a:r>
              <a:rPr lang="ru-RU" dirty="0"/>
              <a:t>ДИНАМИКА ЛИДЕРСТВА</a:t>
            </a:r>
            <a:endParaRPr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44" name="Овал 43"/>
          <p:cNvSpPr>
            <a:spLocks noChangeArrowheads="1"/>
          </p:cNvSpPr>
          <p:nvPr/>
        </p:nvSpPr>
        <p:spPr bwMode="auto">
          <a:xfrm>
            <a:off x="1992314" y="1395414"/>
            <a:ext cx="8207375" cy="477043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450"/>
              </a:spcBef>
              <a:defRPr/>
            </a:pPr>
            <a:endParaRPr lang="ru-RU" altLang="en-US" sz="900">
              <a:latin typeface="Calibri" panose="020F0502020204030204" pitchFamily="34" charset="0"/>
            </a:endParaRPr>
          </a:p>
        </p:txBody>
      </p:sp>
      <p:sp>
        <p:nvSpPr>
          <p:cNvPr id="45" name="Стрелка вправо 44"/>
          <p:cNvSpPr>
            <a:spLocks noChangeArrowheads="1"/>
          </p:cNvSpPr>
          <p:nvPr/>
        </p:nvSpPr>
        <p:spPr bwMode="auto">
          <a:xfrm>
            <a:off x="3976688" y="3930651"/>
            <a:ext cx="2927350" cy="1008063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Инструменты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6904039" y="2405064"/>
            <a:ext cx="2706687" cy="1044575"/>
          </a:xfrm>
          <a:prstGeom prst="rect">
            <a:avLst/>
          </a:prstGeom>
          <a:noFill/>
          <a:ln>
            <a:noFill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Последователи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Выноска-облако 46"/>
          <p:cNvSpPr>
            <a:spLocks noChangeArrowheads="1"/>
          </p:cNvSpPr>
          <p:nvPr/>
        </p:nvSpPr>
        <p:spPr bwMode="auto">
          <a:xfrm>
            <a:off x="3733800" y="2241550"/>
            <a:ext cx="2160588" cy="1042988"/>
          </a:xfrm>
          <a:prstGeom prst="cloudCallout">
            <a:avLst>
              <a:gd name="adj1" fmla="val -49046"/>
              <a:gd name="adj2" fmla="val 6876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Замысел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5535951" y="1591469"/>
            <a:ext cx="2384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en-US" sz="3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 Narrow" pitchFamily="34" charset="0"/>
                <a:cs typeface="Arial Narrow" pitchFamily="34" charset="0"/>
              </a:rPr>
              <a:t>Контекст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363913"/>
            <a:ext cx="1047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Изображение 53"/>
          <p:cNvPicPr>
            <a:picLocks noChangeAspect="1"/>
          </p:cNvPicPr>
          <p:nvPr/>
        </p:nvPicPr>
        <p:blipFill rotWithShape="1">
          <a:blip r:embed="rId4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601" y="3276601"/>
            <a:ext cx="1340325" cy="2001065"/>
          </a:xfrm>
          <a:prstGeom prst="rect">
            <a:avLst/>
          </a:prstGeom>
        </p:spPr>
      </p:pic>
      <p:pic>
        <p:nvPicPr>
          <p:cNvPr id="51" name="Изображение 54"/>
          <p:cNvPicPr>
            <a:picLocks noChangeAspect="1"/>
          </p:cNvPicPr>
          <p:nvPr/>
        </p:nvPicPr>
        <p:blipFill rotWithShape="1">
          <a:blip r:embed="rId5" cstate="email">
            <a:alphaModFix amt="7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164" y="3276601"/>
            <a:ext cx="1774672" cy="20010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rcRect l="50297" t="24508" r="12847" b="5205"/>
          <a:stretch>
            <a:fillRect/>
          </a:stretch>
        </p:blipFill>
        <p:spPr>
          <a:xfrm>
            <a:off x="3791546" y="-38062"/>
            <a:ext cx="8403325" cy="13519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rcRect l="-1" t="37252" r="9385" b="-250"/>
          <a:stretch>
            <a:fillRect/>
          </a:stretch>
        </p:blipFill>
        <p:spPr>
          <a:xfrm flipH="1" flipV="1">
            <a:off x="7449" y="5039660"/>
            <a:ext cx="10274298" cy="18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3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ЗАКАТ ОБЩЕСТВА МАССОВОГО ПОТРЕБЛЕНИЯ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63FCAD2-4CF2-5D45-807E-50AD6CA42A75}"/>
              </a:ext>
            </a:extLst>
          </p:cNvPr>
          <p:cNvSpPr/>
          <p:nvPr/>
        </p:nvSpPr>
        <p:spPr>
          <a:xfrm>
            <a:off x="7898032" y="1423318"/>
            <a:ext cx="3428455" cy="1769528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Вторая жизнь предметов потребления и средств производства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E6FA001-2A8E-8E41-BCCE-6D8EE48C19D9}"/>
              </a:ext>
            </a:extLst>
          </p:cNvPr>
          <p:cNvSpPr/>
          <p:nvPr/>
        </p:nvSpPr>
        <p:spPr>
          <a:xfrm>
            <a:off x="7898031" y="4227453"/>
            <a:ext cx="3428455" cy="1769528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Возрастающий интерес потребителей к ценностям производителя, производственному процессу, сырью, цепочкам поставок 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AA8DF50-FC1B-9F4C-AC75-A5E27EECB550}"/>
              </a:ext>
            </a:extLst>
          </p:cNvPr>
          <p:cNvSpPr/>
          <p:nvPr/>
        </p:nvSpPr>
        <p:spPr>
          <a:xfrm>
            <a:off x="839416" y="2251410"/>
            <a:ext cx="2160240" cy="796450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Обладание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835F6EEC-16F0-5C42-B040-CE4BE824D576}"/>
              </a:ext>
            </a:extLst>
          </p:cNvPr>
          <p:cNvSpPr/>
          <p:nvPr/>
        </p:nvSpPr>
        <p:spPr>
          <a:xfrm>
            <a:off x="823458" y="3431003"/>
            <a:ext cx="2160240" cy="796450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FF7BF9AF-31C0-3F44-939C-190136423B64}"/>
              </a:ext>
            </a:extLst>
          </p:cNvPr>
          <p:cNvSpPr/>
          <p:nvPr/>
        </p:nvSpPr>
        <p:spPr>
          <a:xfrm>
            <a:off x="844757" y="4610596"/>
            <a:ext cx="2160240" cy="796450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6F0A9E55-DD2A-4D48-8862-09469F60BDC2}"/>
              </a:ext>
            </a:extLst>
          </p:cNvPr>
          <p:cNvSpPr/>
          <p:nvPr/>
        </p:nvSpPr>
        <p:spPr>
          <a:xfrm>
            <a:off x="4097605" y="4610596"/>
            <a:ext cx="2160240" cy="796450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43A6A033-9193-0746-889E-6270782CD35F}"/>
              </a:ext>
            </a:extLst>
          </p:cNvPr>
          <p:cNvSpPr/>
          <p:nvPr/>
        </p:nvSpPr>
        <p:spPr>
          <a:xfrm>
            <a:off x="4077456" y="3431003"/>
            <a:ext cx="2160240" cy="796450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3876AF1A-2A9F-224C-A376-4B41D93F469B}"/>
              </a:ext>
            </a:extLst>
          </p:cNvPr>
          <p:cNvSpPr/>
          <p:nvPr/>
        </p:nvSpPr>
        <p:spPr>
          <a:xfrm>
            <a:off x="4077456" y="2251410"/>
            <a:ext cx="2160240" cy="796450"/>
          </a:xfrm>
          <a:prstGeom prst="roundRect">
            <a:avLst/>
          </a:prstGeom>
          <a:solidFill>
            <a:srgbClr val="15B0A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Пользование</a:t>
            </a:r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4E506153-A56C-8443-9797-5166396F0823}"/>
              </a:ext>
            </a:extLst>
          </p:cNvPr>
          <p:cNvSpPr/>
          <p:nvPr/>
        </p:nvSpPr>
        <p:spPr>
          <a:xfrm>
            <a:off x="3250524" y="2469615"/>
            <a:ext cx="576064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>
            <a:extLst>
              <a:ext uri="{FF2B5EF4-FFF2-40B4-BE49-F238E27FC236}">
                <a16:creationId xmlns:a16="http://schemas.microsoft.com/office/drawing/2014/main" id="{C81F9162-D7A8-8D46-9CF3-6A780007D6C7}"/>
              </a:ext>
            </a:extLst>
          </p:cNvPr>
          <p:cNvSpPr/>
          <p:nvPr/>
        </p:nvSpPr>
        <p:spPr>
          <a:xfrm>
            <a:off x="3249026" y="4849781"/>
            <a:ext cx="576064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>
            <a:extLst>
              <a:ext uri="{FF2B5EF4-FFF2-40B4-BE49-F238E27FC236}">
                <a16:creationId xmlns:a16="http://schemas.microsoft.com/office/drawing/2014/main" id="{28925DE9-683B-534C-9058-DB951353C353}"/>
              </a:ext>
            </a:extLst>
          </p:cNvPr>
          <p:cNvSpPr/>
          <p:nvPr/>
        </p:nvSpPr>
        <p:spPr>
          <a:xfrm>
            <a:off x="3254671" y="3649208"/>
            <a:ext cx="576064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>
            <a:extLst>
              <a:ext uri="{FF2B5EF4-FFF2-40B4-BE49-F238E27FC236}">
                <a16:creationId xmlns:a16="http://schemas.microsoft.com/office/drawing/2014/main" id="{A47FBCF2-9BAF-D448-B676-2AC6747AB916}"/>
              </a:ext>
            </a:extLst>
          </p:cNvPr>
          <p:cNvSpPr/>
          <p:nvPr/>
        </p:nvSpPr>
        <p:spPr>
          <a:xfrm rot="19661049">
            <a:off x="6717057" y="2936654"/>
            <a:ext cx="793578" cy="4404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>
            <a:extLst>
              <a:ext uri="{FF2B5EF4-FFF2-40B4-BE49-F238E27FC236}">
                <a16:creationId xmlns:a16="http://schemas.microsoft.com/office/drawing/2014/main" id="{258729D8-35D0-DE43-B3B2-EB398B907D4D}"/>
              </a:ext>
            </a:extLst>
          </p:cNvPr>
          <p:cNvSpPr/>
          <p:nvPr/>
        </p:nvSpPr>
        <p:spPr>
          <a:xfrm rot="1161761">
            <a:off x="6708015" y="4266430"/>
            <a:ext cx="793578" cy="4404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4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0EDABF-418D-004B-9F28-A2197B2558C9}"/>
              </a:ext>
            </a:extLst>
          </p:cNvPr>
          <p:cNvSpPr/>
          <p:nvPr/>
        </p:nvSpPr>
        <p:spPr>
          <a:xfrm>
            <a:off x="7417188" y="2058102"/>
            <a:ext cx="42424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 </a:t>
            </a:r>
            <a:r>
              <a:rPr lang="en-GB" sz="1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</a:t>
            </a:r>
            <a:r>
              <a:rPr lang="ru-RU" sz="1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сыграла ключевую роль в создании совместного проекта</a:t>
            </a:r>
            <a:r>
              <a:rPr lang="en-GB" sz="1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уникальной технологии </a:t>
            </a:r>
            <a:r>
              <a:rPr lang="ru-RU" sz="1600" b="1" dirty="0" err="1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безуглеродной</a:t>
            </a:r>
            <a:r>
              <a:rPr lang="ru-RU" sz="1600" b="1" dirty="0">
                <a:solidFill>
                  <a:srgbClr val="1D1D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выплавки алюминия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D1D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MacBook Air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 mini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100% состоят из переработанного алюминия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1D1D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65BF17F-E7C9-6E49-8585-852B76C1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ЗАКАТ ОБЩЕСТВА МАССОВОГО ПОТРЕБЛЕНИЯ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E35AD66-7808-374D-8843-7E22B28B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1" y="1553118"/>
            <a:ext cx="6963767" cy="38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7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ДИНАМИКА ЭКОНОМИКИ СОВМЕСТНОГО ПОТРЕБЛЕНИЯ В РОССИИ 2017-2020 ГГ., млрд </a:t>
            </a:r>
            <a:r>
              <a:rPr lang="ru-RU" dirty="0" err="1"/>
              <a:t>руб</a:t>
            </a: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ECB57-1A8B-A54B-8812-9B09B6276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/>
          <a:stretch/>
        </p:blipFill>
        <p:spPr>
          <a:xfrm>
            <a:off x="658813" y="1887726"/>
            <a:ext cx="6718300" cy="40080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55745-F57A-754A-9F46-2407566C1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543092"/>
            <a:ext cx="224790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6600E-0A20-4140-8B67-9947D5290973}"/>
              </a:ext>
            </a:extLst>
          </p:cNvPr>
          <p:cNvSpPr txBox="1"/>
          <p:nvPr/>
        </p:nvSpPr>
        <p:spPr>
          <a:xfrm>
            <a:off x="4138637" y="5983441"/>
            <a:ext cx="4881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</a:t>
            </a:r>
            <a:r>
              <a:rPr lang="en-GB" dirty="0"/>
              <a:t>: </a:t>
            </a:r>
            <a:r>
              <a:rPr lang="ru-RU" dirty="0"/>
              <a:t>РАЭК «Экономика совместного потребления в России 2020</a:t>
            </a:r>
          </a:p>
        </p:txBody>
      </p:sp>
    </p:spTree>
    <p:extLst>
      <p:ext uri="{BB962C8B-B14F-4D97-AF65-F5344CB8AC3E}">
        <p14:creationId xmlns:p14="http://schemas.microsoft.com/office/powerpoint/2010/main" val="222563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xfrm>
            <a:off x="658812" y="351169"/>
            <a:ext cx="9757667" cy="304699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ДИНАМИКА РЫНКА АРЕНДЫ ВЕЩЕЙ В РОССИИ, 2017-2020 </a:t>
            </a:r>
            <a:r>
              <a:rPr lang="ru-RU" dirty="0" err="1"/>
              <a:t>гг</a:t>
            </a: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FB5EA-B598-E041-A4B1-EECF6A5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303768"/>
            <a:ext cx="8131835" cy="45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en-US" dirty="0"/>
              <a:t>ESG</a:t>
            </a: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37735-4E30-407B-9165-755DDDA45D8E}"/>
              </a:ext>
            </a:extLst>
          </p:cNvPr>
          <p:cNvSpPr txBox="1"/>
          <p:nvPr/>
        </p:nvSpPr>
        <p:spPr>
          <a:xfrm>
            <a:off x="658812" y="1886074"/>
            <a:ext cx="1134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Placeholder for title"/>
          <p:cNvSpPr txBox="1">
            <a:spLocks/>
          </p:cNvSpPr>
          <p:nvPr/>
        </p:nvSpPr>
        <p:spPr>
          <a:xfrm>
            <a:off x="551384" y="1096561"/>
            <a:ext cx="10549755" cy="3706517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>
            <a:lvl1pPr algn="l" defTabSz="914400">
              <a:lnSpc>
                <a:spcPct val="100000"/>
              </a:lnSpc>
              <a:defRPr sz="2200" b="1">
                <a:solidFill>
                  <a:srgbClr val="002F39">
                    <a:alpha val="100000"/>
                  </a:srgbClr>
                </a:solidFill>
                <a:latin typeface="Verdana"/>
                <a:ea typeface="Verdana"/>
                <a:cs typeface="Verdana"/>
              </a:defRPr>
            </a:lvl1pPr>
            <a:extLst/>
          </a:lstStyle>
          <a:p>
            <a:r>
              <a:rPr lang="en-US" sz="2000" kern="0" dirty="0"/>
              <a:t>ENVIRONMENTAL, SOCIAL AND GOVERNANCE</a:t>
            </a:r>
            <a:endParaRPr lang="ru-RU" sz="2000" kern="0" dirty="0"/>
          </a:p>
          <a:p>
            <a:endParaRPr lang="ru-RU" sz="2000" kern="0" dirty="0"/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Массовое разочарование в капитализме и корпорации как его главной </a:t>
            </a:r>
            <a:r>
              <a:rPr lang="ru-RU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инкарнации</a:t>
            </a:r>
            <a:endParaRPr lang="ru-RU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Интересы </a:t>
            </a:r>
            <a:r>
              <a:rPr lang="ru-RU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стейкхолдеров</a:t>
            </a: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 вместо интересов акционеров -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Planet, People and Profit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</a:rPr>
              <a:t>вместо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 Profit</a:t>
            </a:r>
            <a:endParaRPr lang="ru-RU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Ответственные инвестиции и инвесторы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ESG </a:t>
            </a: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рейтинги компаний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ESG </a:t>
            </a: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</a:rPr>
              <a:t>КПЭ руководителей</a:t>
            </a:r>
          </a:p>
          <a:p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34763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Рост котировок </a:t>
            </a:r>
            <a:r>
              <a:rPr lang="en-US" dirty="0"/>
              <a:t>ESG</a:t>
            </a:r>
            <a:r>
              <a:rPr lang="ru-RU" dirty="0"/>
              <a:t> фондов </a:t>
            </a:r>
            <a:r>
              <a:rPr lang="en-GB" dirty="0"/>
              <a:t>vs S&amp;P500</a:t>
            </a: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37735-4E30-407B-9165-755DDDA45D8E}"/>
              </a:ext>
            </a:extLst>
          </p:cNvPr>
          <p:cNvSpPr txBox="1"/>
          <p:nvPr/>
        </p:nvSpPr>
        <p:spPr>
          <a:xfrm>
            <a:off x="658813" y="2132856"/>
            <a:ext cx="1134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ABB1D7D-6B1B-8C48-8B13-8E581B07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04773"/>
              </p:ext>
            </p:extLst>
          </p:nvPr>
        </p:nvGraphicFramePr>
        <p:xfrm>
          <a:off x="3405284" y="1307400"/>
          <a:ext cx="8127903" cy="4171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72743895"/>
                    </a:ext>
                  </a:extLst>
                </a:gridCol>
                <a:gridCol w="2727303">
                  <a:extLst>
                    <a:ext uri="{9D8B030D-6E8A-4147-A177-3AD203B41FA5}">
                      <a16:colId xmlns:a16="http://schemas.microsoft.com/office/drawing/2014/main" val="2183282927"/>
                    </a:ext>
                  </a:extLst>
                </a:gridCol>
              </a:tblGrid>
              <a:tr h="591292">
                <a:tc>
                  <a:txBody>
                    <a:bodyPr/>
                    <a:lstStyle/>
                    <a:p>
                      <a:pPr algn="just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изменения цены 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Март 2020 - Март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936136"/>
                  </a:ext>
                </a:extLst>
              </a:tr>
              <a:tr h="591292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400" b="1" u="none" strike="noStrike" dirty="0">
                          <a:effectLst/>
                        </a:rPr>
                        <a:t>Vanguard FTSE Social Index Fund Admiral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76,37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3521115"/>
                  </a:ext>
                </a:extLst>
              </a:tr>
              <a:tr h="591292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400" b="1" u="none" strike="noStrike" dirty="0">
                          <a:effectLst/>
                        </a:rPr>
                        <a:t>iShares MSCI Global Impact ETF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87,98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497779"/>
                  </a:ext>
                </a:extLst>
              </a:tr>
              <a:tr h="591292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400" b="1" u="none" strike="noStrike" dirty="0">
                          <a:effectLst/>
                        </a:rPr>
                        <a:t>iShares ESG MSCI USA ETF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71,15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84052"/>
                  </a:ext>
                </a:extLst>
              </a:tr>
              <a:tr h="591292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400" b="1" u="none" strike="noStrike" dirty="0">
                          <a:effectLst/>
                        </a:rPr>
                        <a:t>iShares Global Clean Energy ETF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181,84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830018"/>
                  </a:ext>
                </a:extLst>
              </a:tr>
              <a:tr h="526218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400" b="1" u="none" strike="noStrike" dirty="0">
                          <a:effectLst/>
                        </a:rPr>
                        <a:t>Pax </a:t>
                      </a:r>
                      <a:r>
                        <a:rPr lang="en-GB" sz="1400" b="1" u="none" strike="noStrike" dirty="0" err="1">
                          <a:effectLst/>
                        </a:rPr>
                        <a:t>Ellevate</a:t>
                      </a:r>
                      <a:r>
                        <a:rPr lang="en-GB" sz="1400" b="1" u="none" strike="noStrike" dirty="0">
                          <a:effectLst/>
                        </a:rPr>
                        <a:t> Global Women’s Leadership Fund Investor Class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402580"/>
                  </a:ext>
                </a:extLst>
              </a:tr>
              <a:tr h="688514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400" u="none" strike="noStrike" dirty="0">
                          <a:effectLst/>
                        </a:rPr>
                        <a:t>S&amp;P500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66,30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119385"/>
                  </a:ext>
                </a:extLst>
              </a:tr>
            </a:tbl>
          </a:graphicData>
        </a:graphic>
      </p:graphicFrame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F90FADCD-21C9-B54E-921D-C0A4A23DB43B}"/>
              </a:ext>
            </a:extLst>
          </p:cNvPr>
          <p:cNvSpPr/>
          <p:nvPr/>
        </p:nvSpPr>
        <p:spPr>
          <a:xfrm>
            <a:off x="2248073" y="2145776"/>
            <a:ext cx="1008112" cy="2520280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F0B1A-87A3-6C46-8703-865CD78B2E9C}"/>
              </a:ext>
            </a:extLst>
          </p:cNvPr>
          <p:cNvSpPr txBox="1"/>
          <p:nvPr/>
        </p:nvSpPr>
        <p:spPr>
          <a:xfrm>
            <a:off x="807913" y="327511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ESG Funds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xfrm>
            <a:off x="658813" y="351169"/>
            <a:ext cx="8318500" cy="61901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Первый в России </a:t>
            </a:r>
            <a:r>
              <a:rPr lang="en-GB" dirty="0"/>
              <a:t>ESG </a:t>
            </a:r>
            <a:r>
              <a:rPr lang="ru-RU" dirty="0"/>
              <a:t>фонд - Индекс </a:t>
            </a:r>
            <a:r>
              <a:rPr lang="ru-RU" dirty="0" err="1"/>
              <a:t>МосБиржи</a:t>
            </a:r>
            <a:r>
              <a:rPr lang="ru-RU" dirty="0"/>
              <a:t> - РСПП Вектор устойчивого развития (</a:t>
            </a:r>
            <a:r>
              <a:rPr lang="en-GB" dirty="0"/>
              <a:t>ESGR)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A35ED0-EB53-1648-87CA-5158269E5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40768"/>
            <a:ext cx="8318500" cy="391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C5187C-1910-C441-BA5C-4C519E95D6AB}"/>
              </a:ext>
            </a:extLst>
          </p:cNvPr>
          <p:cNvSpPr txBox="1"/>
          <p:nvPr/>
        </p:nvSpPr>
        <p:spPr>
          <a:xfrm>
            <a:off x="9447185" y="2420888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9 месяцев с момента старта торгов фонд показал рост на 28,7%</a:t>
            </a:r>
          </a:p>
        </p:txBody>
      </p:sp>
    </p:spTree>
    <p:extLst>
      <p:ext uri="{BB962C8B-B14F-4D97-AF65-F5344CB8AC3E}">
        <p14:creationId xmlns:p14="http://schemas.microsoft.com/office/powerpoint/2010/main" val="2025257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	ОТВЕТЫ СЕО</a:t>
            </a:r>
            <a:br>
              <a:rPr lang="ru-RU" dirty="0"/>
            </a:b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C9178C-6556-B146-AB21-E441E3902C77}"/>
              </a:ext>
            </a:extLst>
          </p:cNvPr>
          <p:cNvSpPr/>
          <p:nvPr/>
        </p:nvSpPr>
        <p:spPr>
          <a:xfrm>
            <a:off x="1070233" y="3967702"/>
            <a:ext cx="10374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«Здоровье и благополучие моих сотрудников лежит в основе всего, что я делаю. Я стараюсь сделать все, чтобы им было комфортно и мы как компания достигли своих целей»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AB5E28-9266-A54C-930C-532D91EE35B0}"/>
              </a:ext>
            </a:extLst>
          </p:cNvPr>
          <p:cNvSpPr/>
          <p:nvPr/>
        </p:nvSpPr>
        <p:spPr>
          <a:xfrm>
            <a:off x="1018251" y="1107579"/>
            <a:ext cx="10478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 течение почти 100 лет мои предшественники занимались тем, чтобы угодить акционерам. Если они были довольны, СЕО мог делать то, что хотел. Я же должен думать о том, чтобы были довольны экологи, борцы за права меньшинств, мэры городов нашего присутствия, защитники прав потребителей и даже конкуренты, которые сидят со мной в одной профессиональной ассоциации. При этом никто не снимал с меня ответственности перед акционерами».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0F0A9F-DDB3-CD43-B8A3-C3FA9B4AD8CB}"/>
              </a:ext>
            </a:extLst>
          </p:cNvPr>
          <p:cNvSpPr/>
          <p:nvPr/>
        </p:nvSpPr>
        <p:spPr>
          <a:xfrm>
            <a:off x="1018251" y="2802794"/>
            <a:ext cx="1047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«Раньше мы зарабатывали деньги, а потом часть прибыли тратили на охрану природы, сейчас мы создаем такую бизнес-модель, которая позволяет зарабатывать деньги и сохранять природу»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37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ВЫЗОВЫ РОССИЙСКИХ БИЗНЕС-ЛИДЕРОВ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59820-FFA5-A448-810A-6BF836ED0093}"/>
              </a:ext>
            </a:extLst>
          </p:cNvPr>
          <p:cNvSpPr txBox="1"/>
          <p:nvPr/>
        </p:nvSpPr>
        <p:spPr>
          <a:xfrm>
            <a:off x="658813" y="1052736"/>
            <a:ext cx="946963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Политическая изоляция</a:t>
            </a:r>
          </a:p>
          <a:p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консерватизм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Политические циклы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ясных приоритетов на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госуровне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Неблагоприятная международная обстановка, санкции, торговые войны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Пандемия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Нарушенная социализация (агрессия, повышенная тревожность)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Человеческий капитал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Ожидание глобальных потрясений (войны, новая пандемия)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B81C24-D732-4A44-8970-BA3BB10C086A}"/>
              </a:ext>
            </a:extLst>
          </p:cNvPr>
          <p:cNvSpPr/>
          <p:nvPr/>
        </p:nvSpPr>
        <p:spPr>
          <a:xfrm>
            <a:off x="6096000" y="1058337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6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О ЧЕМ НЕЛЬЗЯ ЗАБЫТЬ РОССИЙСКОМУ СЕО?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37735-4E30-407B-9165-755DDDA45D8E}"/>
              </a:ext>
            </a:extLst>
          </p:cNvPr>
          <p:cNvSpPr txBox="1"/>
          <p:nvPr/>
        </p:nvSpPr>
        <p:spPr>
          <a:xfrm>
            <a:off x="623392" y="1196752"/>
            <a:ext cx="106217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Квартал-год-три-пять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Стейкхолдеры: ожидания и опасения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Сотрудники: новые люди и новые ожидания, ментальное и физическое здоровье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Клиенты: экономика опыта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Технология: соединение бизнеса и науки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Природа: сберегать, отличаясь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Риски: готовность к неведомому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Я: амбиция, здоровье, развитие, наследие</a:t>
            </a:r>
          </a:p>
        </p:txBody>
      </p:sp>
    </p:spTree>
    <p:extLst>
      <p:ext uri="{BB962C8B-B14F-4D97-AF65-F5344CB8AC3E}">
        <p14:creationId xmlns:p14="http://schemas.microsoft.com/office/powerpoint/2010/main" val="151528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altLang="en-US" dirty="0"/>
              <a:t>ГЛОБАЛЬНЫЕ ВЫЗОВЫ 2021-2025</a:t>
            </a:r>
            <a:br>
              <a:rPr lang="ru-RU" altLang="en-US" dirty="0"/>
            </a:br>
            <a:br>
              <a:rPr lang="ru-RU" altLang="en-US" dirty="0"/>
            </a:b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1" y="1340768"/>
            <a:ext cx="8872819" cy="41764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376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ТУРБУЛЕНТНОСТЬ НОВОГО КАЧЕСТВА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CAD8A-5FB5-4EE3-964E-78DF7BDDCB9E}"/>
              </a:ext>
            </a:extLst>
          </p:cNvPr>
          <p:cNvSpPr txBox="1"/>
          <p:nvPr/>
        </p:nvSpPr>
        <p:spPr>
          <a:xfrm>
            <a:off x="658813" y="2132856"/>
            <a:ext cx="8283939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СЕО российской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медийной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компании: </a:t>
            </a:r>
          </a:p>
          <a:p>
            <a:pPr algn="just">
              <a:lnSpc>
                <a:spcPct val="150000"/>
              </a:lnSpc>
            </a:pPr>
            <a:r>
              <a:rPr lang="ru-RU" sz="2000" i="1" dirty="0">
                <a:latin typeface="Verdana" panose="020B0604030504040204" pitchFamily="34" charset="0"/>
                <a:ea typeface="Verdana" panose="020B0604030504040204" pitchFamily="34" charset="0"/>
              </a:rPr>
              <a:t>«Понятно, что шарахнет еще. Непонятно, что это будет: экология, большая война, атомная атака террористов, еще один вирус? И глупо надеяться, что какой-то ИИ даст на этот вопрос правильный ответ». 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2060848"/>
            <a:ext cx="1944965" cy="22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ТУРБУЛЕНТНОСТЬ НОВОГО КАЧЕСТВА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144FADE-3848-394A-90DE-A26CF679E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836649"/>
              </p:ext>
            </p:extLst>
          </p:nvPr>
        </p:nvGraphicFramePr>
        <p:xfrm>
          <a:off x="1165864" y="1591825"/>
          <a:ext cx="7957467" cy="423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BBFD37-5EB9-2A4D-AF12-F44D9E17B459}"/>
              </a:ext>
            </a:extLst>
          </p:cNvPr>
          <p:cNvSpPr txBox="1"/>
          <p:nvPr/>
        </p:nvSpPr>
        <p:spPr>
          <a:xfrm>
            <a:off x="9264352" y="1988840"/>
            <a:ext cx="2351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ВВП относительно аналогичного периода прошлого года, в %</a:t>
            </a:r>
          </a:p>
        </p:txBody>
      </p:sp>
    </p:spTree>
    <p:extLst>
      <p:ext uri="{BB962C8B-B14F-4D97-AF65-F5344CB8AC3E}">
        <p14:creationId xmlns:p14="http://schemas.microsoft.com/office/powerpoint/2010/main" val="381677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БАНКРОТСТВА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34471D3-854B-384E-965F-7EF03F379AE0}"/>
              </a:ext>
            </a:extLst>
          </p:cNvPr>
          <p:cNvGraphicFramePr/>
          <p:nvPr/>
        </p:nvGraphicFramePr>
        <p:xfrm>
          <a:off x="1055440" y="1900165"/>
          <a:ext cx="5648176" cy="393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328A07-E500-B042-8A77-CAFFA211B595}"/>
              </a:ext>
            </a:extLst>
          </p:cNvPr>
          <p:cNvSpPr txBox="1"/>
          <p:nvPr/>
        </p:nvSpPr>
        <p:spPr>
          <a:xfrm>
            <a:off x="1073106" y="1298452"/>
            <a:ext cx="6103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банкротств граждан и ИП в Рос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ии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2016, 2019 и 2020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165A2-C319-054D-A570-D341C3B02B91}"/>
              </a:ext>
            </a:extLst>
          </p:cNvPr>
          <p:cNvSpPr txBox="1"/>
          <p:nvPr/>
        </p:nvSpPr>
        <p:spPr>
          <a:xfrm>
            <a:off x="7032104" y="2490281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итогам 2020 г. в России количество банкротств граждан взлетело более чем на 70%. Рост относительно 2016 года составил почти в 6 раз.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B56E1-5B08-2048-941E-9897509093FD}"/>
              </a:ext>
            </a:extLst>
          </p:cNvPr>
          <p:cNvSpPr txBox="1"/>
          <p:nvPr/>
        </p:nvSpPr>
        <p:spPr>
          <a:xfrm>
            <a:off x="7032104" y="4371255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федеральный реестр сведений о банкротстве,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bankrot.fedresurs.ru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8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ТУРБУЛЕНТНОСТЬ НОВОГО КАЧЕСТВА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1116D-4D14-6B49-A217-373BD5DA4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042194"/>
            <a:ext cx="7416824" cy="4936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BB35F-5C86-5A41-8480-5175DF70A4D2}"/>
              </a:ext>
            </a:extLst>
          </p:cNvPr>
          <p:cNvSpPr txBox="1"/>
          <p:nvPr/>
        </p:nvSpPr>
        <p:spPr>
          <a:xfrm>
            <a:off x="8760296" y="170080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Отрицательная стоимость нефтяных фьючерсов (апрель 2020,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WTI)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5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	ОТВЕТЫ СЕО</a:t>
            </a:r>
            <a:br>
              <a:rPr lang="ru-RU" dirty="0"/>
            </a:br>
            <a:endParaRPr lang="ru-RU" dirty="0"/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DFECD3-6094-F047-9AFD-2591B392911C}"/>
              </a:ext>
            </a:extLst>
          </p:cNvPr>
          <p:cNvSpPr/>
          <p:nvPr/>
        </p:nvSpPr>
        <p:spPr>
          <a:xfrm>
            <a:off x="1098131" y="1232200"/>
            <a:ext cx="10277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Этот кризис показал, что мне стоит прекратить заниматься </a:t>
            </a:r>
            <a:r>
              <a:rPr lang="ru-RU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микроменеджментом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наконец-то научить своих сотрудников автономии, сделать из них лидеров в своих зонах ответственности. Им приходит множество классных идей, но они бояться проявлять инициативу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8359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sp>
        <p:nvSpPr>
          <p:cNvPr id="666" name="Placeholder for 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ru-RU" dirty="0"/>
              <a:t>ВСЕПРОНИКАЮЩАЯ ТЕХНОЛОГИЯ И ЕЕ ОГРАНИЧЕНИЯ</a:t>
            </a:r>
          </a:p>
        </p:txBody>
      </p:sp>
      <p:sp>
        <p:nvSpPr>
          <p:cNvPr id="671" name="Прямоугольник 670"/>
          <p:cNvSpPr/>
          <p:nvPr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00A3B5">
              <a:alpha val="100000"/>
            </a:srgbClr>
          </a:solidFill>
        </p:spPr>
        <p:txBody>
          <a:bodyPr lIns="91440" tIns="45720" rIns="91440" bIns="45720" rtlCol="0" anchor="ctr">
            <a:normAutofit fontScale="25000" lnSpcReduction="20000"/>
          </a:bodyPr>
          <a:lstStyle/>
          <a:p>
            <a:pPr algn="ctr"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37735-4E30-407B-9165-755DDDA45D8E}"/>
              </a:ext>
            </a:extLst>
          </p:cNvPr>
          <p:cNvSpPr txBox="1"/>
          <p:nvPr/>
        </p:nvSpPr>
        <p:spPr>
          <a:xfrm>
            <a:off x="658813" y="1268835"/>
            <a:ext cx="109818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Цифровая трансформация осуществилась за несколько недель 2020 года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Цифровая технология</a:t>
            </a:r>
          </a:p>
          <a:p>
            <a:pPr lvl="2">
              <a:spcAft>
                <a:spcPts val="12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- основной способом хранения, сбора, обмена и анализа данных</a:t>
            </a:r>
          </a:p>
          <a:p>
            <a:pPr lvl="2">
              <a:spcAft>
                <a:spcPts val="12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основной способ письменной и устной коммуникации</a:t>
            </a:r>
          </a:p>
          <a:p>
            <a:pPr lvl="2">
              <a:spcAft>
                <a:spcPts val="12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основная платформа обучения людей и машин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Новые возможности для любого бизнеса</a:t>
            </a:r>
          </a:p>
          <a:p>
            <a:pPr lvl="2">
              <a:spcAft>
                <a:spcPts val="120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- использование научного метода</a:t>
            </a:r>
          </a:p>
          <a:p>
            <a:pPr lvl="2">
              <a:spcAft>
                <a:spcPts val="12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экспериментирование и моделирование </a:t>
            </a:r>
          </a:p>
          <a:p>
            <a:pPr lvl="2">
              <a:spcAft>
                <a:spcPts val="12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знание клиентов</a:t>
            </a:r>
          </a:p>
          <a:p>
            <a:pPr lvl="2">
              <a:spcAft>
                <a:spcPts val="1200"/>
              </a:spcAft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- знание сотрудников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Заоблачная стоимость технологических компаний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Ограничения технологии в предсказании и управлении пандемией</a:t>
            </a:r>
          </a:p>
        </p:txBody>
      </p:sp>
    </p:spTree>
    <p:extLst>
      <p:ext uri="{BB962C8B-B14F-4D97-AF65-F5344CB8AC3E}">
        <p14:creationId xmlns:p14="http://schemas.microsoft.com/office/powerpoint/2010/main" val="5011340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1568</Words>
  <Application>Microsoft Office PowerPoint</Application>
  <PresentationFormat>Widescreen</PresentationFormat>
  <Paragraphs>258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Verdana</vt:lpstr>
      <vt:lpstr>Theme1</vt:lpstr>
      <vt:lpstr>PowerPoint Presentation</vt:lpstr>
      <vt:lpstr>ДИНАМИКА ЛИДЕРСТВА</vt:lpstr>
      <vt:lpstr>ГЛОБАЛЬНЫЕ ВЫЗОВЫ 2021-2025  </vt:lpstr>
      <vt:lpstr>ТУРБУЛЕНТНОСТЬ НОВОГО КАЧЕСТВА</vt:lpstr>
      <vt:lpstr>ТУРБУЛЕНТНОСТЬ НОВОГО КАЧЕСТВА</vt:lpstr>
      <vt:lpstr>БАНКРОТСТВА</vt:lpstr>
      <vt:lpstr>ТУРБУЛЕНТНОСТЬ НОВОГО КАЧЕСТВА</vt:lpstr>
      <vt:lpstr> ОТВЕТЫ СЕО </vt:lpstr>
      <vt:lpstr>ВСЕПРОНИКАЮЩАЯ ТЕХНОЛОГИЯ И ЕЕ ОГРАНИЧЕНИЯ</vt:lpstr>
      <vt:lpstr>Zoom – одно из самых скачиваемых приложений в 2020 г.</vt:lpstr>
      <vt:lpstr>Доля рыночной капитализации FAAMG (Facebook, Apple, Amazon, Microsoft, Google) в структуре S&amp;P500, в %</vt:lpstr>
      <vt:lpstr>Число людей, владеющих мобильными телефонами и смартфонами, млрд.</vt:lpstr>
      <vt:lpstr> ОТВЕТЫ СЕО </vt:lpstr>
      <vt:lpstr>КРИЗИС ГОСУДАРСТВЕННОГО И НАДГОСУДАРСТВЕННОГО УПРАВЛЕНИЯ</vt:lpstr>
      <vt:lpstr>КРИЗИС ГОСУДАРСТВЕННОГО И НАДГОСУДАРСТВЕННОГО УПРАВЛЕНИЯ</vt:lpstr>
      <vt:lpstr>Индекс доверия: динамика изменения по странам </vt:lpstr>
      <vt:lpstr>КРИЗИС ГОСУДАРСТВЕННОГО И НАДГОСУДАРСТВЕННОГО УПРАВЛЕНИЯ</vt:lpstr>
      <vt:lpstr>ИЗМЕНЕНИЕ ЦЕННОСТЕЙ РАБОТАЮЩЕГО НАСЕЛЕНИЯ </vt:lpstr>
      <vt:lpstr> ОТВЕТЫ СЕО </vt:lpstr>
      <vt:lpstr>ЗАКАТ ОБЩЕСТВА МАССОВОГО ПОТРЕБЛЕНИЯ</vt:lpstr>
      <vt:lpstr>ЗАКАТ ОБЩЕСТВА МАССОВОГО ПОТРЕБЛЕНИЯ</vt:lpstr>
      <vt:lpstr>ДИНАМИКА ЭКОНОМИКИ СОВМЕСТНОГО ПОТРЕБЛЕНИЯ В РОССИИ 2017-2020 ГГ., млрд руб</vt:lpstr>
      <vt:lpstr>ДИНАМИКА РЫНКА АРЕНДЫ ВЕЩЕЙ В РОССИИ, 2017-2020 гг</vt:lpstr>
      <vt:lpstr>ESG</vt:lpstr>
      <vt:lpstr>Рост котировок ESG фондов vs S&amp;P500</vt:lpstr>
      <vt:lpstr>Первый в России ESG фонд - Индекс МосБиржи - РСПП Вектор устойчивого развития (ESGR)  </vt:lpstr>
      <vt:lpstr> ОТВЕТЫ СЕО </vt:lpstr>
      <vt:lpstr>ВЫЗОВЫ РОССИЙСКИХ БИЗНЕС-ЛИДЕРОВ</vt:lpstr>
      <vt:lpstr>О ЧЕМ НЕЛЬЗЯ ЗАБЫТЬ РОССИЙСКОМУ СЕО?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sheks</cp:lastModifiedBy>
  <cp:revision>105</cp:revision>
  <dcterms:created xsi:type="dcterms:W3CDTF">2021-03-12T09:34:19Z</dcterms:created>
  <dcterms:modified xsi:type="dcterms:W3CDTF">2021-04-07T15:55:49Z</dcterms:modified>
  <cp:category/>
</cp:coreProperties>
</file>